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9"/>
  </p:notesMasterIdLst>
  <p:sldIdLst>
    <p:sldId id="262" r:id="rId3"/>
    <p:sldId id="257" r:id="rId4"/>
    <p:sldId id="271" r:id="rId5"/>
    <p:sldId id="272" r:id="rId6"/>
    <p:sldId id="258" r:id="rId7"/>
    <p:sldId id="260" r:id="rId8"/>
    <p:sldId id="259" r:id="rId9"/>
    <p:sldId id="269" r:id="rId10"/>
    <p:sldId id="273" r:id="rId11"/>
    <p:sldId id="270" r:id="rId12"/>
    <p:sldId id="265" r:id="rId13"/>
    <p:sldId id="261" r:id="rId14"/>
    <p:sldId id="263" r:id="rId15"/>
    <p:sldId id="264" r:id="rId16"/>
    <p:sldId id="266" r:id="rId17"/>
    <p:sldId id="26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60" d="100"/>
          <a:sy n="60" d="100"/>
        </p:scale>
        <p:origin x="880"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B5860-89E6-4B90-A031-955DE8BEEB23}" type="datetimeFigureOut">
              <a:rPr lang="en-CA" smtClean="0"/>
              <a:t>2024-06-26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122284-B0A1-49E7-8F34-A666EA8531F3}" type="slidenum">
              <a:rPr lang="en-CA" smtClean="0"/>
              <a:t>‹#›</a:t>
            </a:fld>
            <a:endParaRPr lang="en-CA"/>
          </a:p>
        </p:txBody>
      </p:sp>
    </p:spTree>
    <p:extLst>
      <p:ext uri="{BB962C8B-B14F-4D97-AF65-F5344CB8AC3E}">
        <p14:creationId xmlns:p14="http://schemas.microsoft.com/office/powerpoint/2010/main" val="33865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543ACF8-3F51-854F-91E9-AD86E324A5D8}" type="slidenum">
              <a:rPr kumimoji="0" lang="en-US" sz="12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780513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543ACF8-3F51-854F-91E9-AD86E324A5D8}" type="slidenum">
              <a:rPr kumimoji="0" lang="en-US" sz="12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815626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BC63-9416-6900-7571-100664094D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353168-D4DF-A006-D13D-E48BF4B56C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7C085A-E4E9-184D-2A20-0A7E9573A879}"/>
              </a:ext>
            </a:extLst>
          </p:cNvPr>
          <p:cNvSpPr>
            <a:spLocks noGrp="1"/>
          </p:cNvSpPr>
          <p:nvPr>
            <p:ph type="dt" sz="half" idx="10"/>
          </p:nvPr>
        </p:nvSpPr>
        <p:spPr/>
        <p:txBody>
          <a:bodyPr/>
          <a:lstStyle/>
          <a:p>
            <a:fld id="{75FAABE9-1560-3149-BF48-AA7E6F82B200}" type="datetimeFigureOut">
              <a:rPr lang="en-US" smtClean="0"/>
              <a:t>6/26/2024</a:t>
            </a:fld>
            <a:endParaRPr lang="en-US"/>
          </a:p>
        </p:txBody>
      </p:sp>
      <p:sp>
        <p:nvSpPr>
          <p:cNvPr id="5" name="Footer Placeholder 4">
            <a:extLst>
              <a:ext uri="{FF2B5EF4-FFF2-40B4-BE49-F238E27FC236}">
                <a16:creationId xmlns:a16="http://schemas.microsoft.com/office/drawing/2014/main" id="{891B8E5F-45B5-C0E1-BDE2-4D75145E46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95E1BD-AA5F-1477-D1B3-959EB9D34480}"/>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816481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A5F56-7318-0C85-9994-4CD6154228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0ABBF9-AA65-8767-F055-6ADF3998A6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4E9EED-8EFE-EF18-359D-F36066D2978A}"/>
              </a:ext>
            </a:extLst>
          </p:cNvPr>
          <p:cNvSpPr>
            <a:spLocks noGrp="1"/>
          </p:cNvSpPr>
          <p:nvPr>
            <p:ph type="dt" sz="half" idx="10"/>
          </p:nvPr>
        </p:nvSpPr>
        <p:spPr/>
        <p:txBody>
          <a:bodyPr/>
          <a:lstStyle/>
          <a:p>
            <a:fld id="{75FAABE9-1560-3149-BF48-AA7E6F82B200}" type="datetimeFigureOut">
              <a:rPr lang="en-US" smtClean="0"/>
              <a:t>6/26/2024</a:t>
            </a:fld>
            <a:endParaRPr lang="en-US"/>
          </a:p>
        </p:txBody>
      </p:sp>
      <p:sp>
        <p:nvSpPr>
          <p:cNvPr id="5" name="Footer Placeholder 4">
            <a:extLst>
              <a:ext uri="{FF2B5EF4-FFF2-40B4-BE49-F238E27FC236}">
                <a16:creationId xmlns:a16="http://schemas.microsoft.com/office/drawing/2014/main" id="{2A3BBAB6-1F30-6733-07CF-CBD5EA1CB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5144A3-3525-0D0B-CD8F-ACDC4B684896}"/>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291656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A164B-66EB-A4E4-1DEE-AD4527F7DD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17D6ED-DCD5-E426-B255-4E8E3DD6B5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D397D7-2493-7AA4-7888-ABB175040406}"/>
              </a:ext>
            </a:extLst>
          </p:cNvPr>
          <p:cNvSpPr>
            <a:spLocks noGrp="1"/>
          </p:cNvSpPr>
          <p:nvPr>
            <p:ph type="dt" sz="half" idx="10"/>
          </p:nvPr>
        </p:nvSpPr>
        <p:spPr/>
        <p:txBody>
          <a:bodyPr/>
          <a:lstStyle/>
          <a:p>
            <a:fld id="{75FAABE9-1560-3149-BF48-AA7E6F82B200}" type="datetimeFigureOut">
              <a:rPr lang="en-US" smtClean="0"/>
              <a:t>6/26/2024</a:t>
            </a:fld>
            <a:endParaRPr lang="en-US"/>
          </a:p>
        </p:txBody>
      </p:sp>
      <p:sp>
        <p:nvSpPr>
          <p:cNvPr id="5" name="Footer Placeholder 4">
            <a:extLst>
              <a:ext uri="{FF2B5EF4-FFF2-40B4-BE49-F238E27FC236}">
                <a16:creationId xmlns:a16="http://schemas.microsoft.com/office/drawing/2014/main" id="{F60AAF16-4309-0964-EF5A-5AC4DC6ADC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8B6E44-77AD-A783-7552-ECA3D1C6C676}"/>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603107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B6F2D-7500-8D51-0191-07F0533A93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649A7A-909C-E848-ECAE-E4646E62D0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4CC7C2-1981-FAF0-46F0-A4BE87FBFE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CC075C-E7FA-A382-C125-6A5B965A9E67}"/>
              </a:ext>
            </a:extLst>
          </p:cNvPr>
          <p:cNvSpPr>
            <a:spLocks noGrp="1"/>
          </p:cNvSpPr>
          <p:nvPr>
            <p:ph type="dt" sz="half" idx="10"/>
          </p:nvPr>
        </p:nvSpPr>
        <p:spPr/>
        <p:txBody>
          <a:bodyPr/>
          <a:lstStyle/>
          <a:p>
            <a:fld id="{75FAABE9-1560-3149-BF48-AA7E6F82B200}" type="datetimeFigureOut">
              <a:rPr lang="en-US" smtClean="0"/>
              <a:t>6/26/2024</a:t>
            </a:fld>
            <a:endParaRPr lang="en-US"/>
          </a:p>
        </p:txBody>
      </p:sp>
      <p:sp>
        <p:nvSpPr>
          <p:cNvPr id="6" name="Footer Placeholder 5">
            <a:extLst>
              <a:ext uri="{FF2B5EF4-FFF2-40B4-BE49-F238E27FC236}">
                <a16:creationId xmlns:a16="http://schemas.microsoft.com/office/drawing/2014/main" id="{BE8967EB-D00B-7D33-5708-7167A3D873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378D46-DBA2-0AE6-5FAA-AF805692008D}"/>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3266602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6DD76-40F9-1128-404C-ABF9DC3A51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3115ED-9611-B35E-8F5D-177E074EE7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663E66-0BD8-D25C-437C-0A839F393F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E84120-322A-66CA-BD4B-B256F1636C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137212-4039-5121-0AF6-0DAE8774C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F09334-7FC7-BD1E-3695-AA16D41B155F}"/>
              </a:ext>
            </a:extLst>
          </p:cNvPr>
          <p:cNvSpPr>
            <a:spLocks noGrp="1"/>
          </p:cNvSpPr>
          <p:nvPr>
            <p:ph type="dt" sz="half" idx="10"/>
          </p:nvPr>
        </p:nvSpPr>
        <p:spPr/>
        <p:txBody>
          <a:bodyPr/>
          <a:lstStyle/>
          <a:p>
            <a:fld id="{75FAABE9-1560-3149-BF48-AA7E6F82B200}" type="datetimeFigureOut">
              <a:rPr lang="en-US" smtClean="0"/>
              <a:t>6/26/2024</a:t>
            </a:fld>
            <a:endParaRPr lang="en-US"/>
          </a:p>
        </p:txBody>
      </p:sp>
      <p:sp>
        <p:nvSpPr>
          <p:cNvPr id="8" name="Footer Placeholder 7">
            <a:extLst>
              <a:ext uri="{FF2B5EF4-FFF2-40B4-BE49-F238E27FC236}">
                <a16:creationId xmlns:a16="http://schemas.microsoft.com/office/drawing/2014/main" id="{B55C4CE3-9394-7BF6-615C-38669D3059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112622-F708-58FF-BE73-0A07E1CBE526}"/>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194050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7C0BC-9DF2-2F8E-ADA4-03AF3F73E2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D8D4DE-906E-127F-1C45-C9A5C45D04CA}"/>
              </a:ext>
            </a:extLst>
          </p:cNvPr>
          <p:cNvSpPr>
            <a:spLocks noGrp="1"/>
          </p:cNvSpPr>
          <p:nvPr>
            <p:ph type="dt" sz="half" idx="10"/>
          </p:nvPr>
        </p:nvSpPr>
        <p:spPr/>
        <p:txBody>
          <a:bodyPr/>
          <a:lstStyle/>
          <a:p>
            <a:fld id="{75FAABE9-1560-3149-BF48-AA7E6F82B200}" type="datetimeFigureOut">
              <a:rPr lang="en-US" smtClean="0"/>
              <a:t>6/26/2024</a:t>
            </a:fld>
            <a:endParaRPr lang="en-US"/>
          </a:p>
        </p:txBody>
      </p:sp>
      <p:sp>
        <p:nvSpPr>
          <p:cNvPr id="4" name="Footer Placeholder 3">
            <a:extLst>
              <a:ext uri="{FF2B5EF4-FFF2-40B4-BE49-F238E27FC236}">
                <a16:creationId xmlns:a16="http://schemas.microsoft.com/office/drawing/2014/main" id="{E0A91ED8-6BC9-9B7C-E486-4A17DDFF6C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FC8225-8041-7AC6-8EB2-48F809B7F0A2}"/>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986359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127D9B-9920-B6FD-936B-D0909775B4AF}"/>
              </a:ext>
            </a:extLst>
          </p:cNvPr>
          <p:cNvSpPr>
            <a:spLocks noGrp="1"/>
          </p:cNvSpPr>
          <p:nvPr>
            <p:ph type="dt" sz="half" idx="10"/>
          </p:nvPr>
        </p:nvSpPr>
        <p:spPr/>
        <p:txBody>
          <a:bodyPr/>
          <a:lstStyle/>
          <a:p>
            <a:fld id="{75FAABE9-1560-3149-BF48-AA7E6F82B200}" type="datetimeFigureOut">
              <a:rPr lang="en-US" smtClean="0"/>
              <a:t>6/26/2024</a:t>
            </a:fld>
            <a:endParaRPr lang="en-US"/>
          </a:p>
        </p:txBody>
      </p:sp>
      <p:sp>
        <p:nvSpPr>
          <p:cNvPr id="3" name="Footer Placeholder 2">
            <a:extLst>
              <a:ext uri="{FF2B5EF4-FFF2-40B4-BE49-F238E27FC236}">
                <a16:creationId xmlns:a16="http://schemas.microsoft.com/office/drawing/2014/main" id="{D5BD2C70-2500-6FF4-D028-B2E4FAD73F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8DB761-7654-3B19-A464-B03C27B1F2C5}"/>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3280843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95D48-7873-84AA-C8B6-F74B1A4F14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2E789A-011C-AD81-C675-C2B3EF1512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4FF0FA-CA4B-A0B0-1A83-072509DF3B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480624-6FD6-3551-7F19-AEB3410407E7}"/>
              </a:ext>
            </a:extLst>
          </p:cNvPr>
          <p:cNvSpPr>
            <a:spLocks noGrp="1"/>
          </p:cNvSpPr>
          <p:nvPr>
            <p:ph type="dt" sz="half" idx="10"/>
          </p:nvPr>
        </p:nvSpPr>
        <p:spPr/>
        <p:txBody>
          <a:bodyPr/>
          <a:lstStyle/>
          <a:p>
            <a:fld id="{75FAABE9-1560-3149-BF48-AA7E6F82B200}" type="datetimeFigureOut">
              <a:rPr lang="en-US" smtClean="0"/>
              <a:t>6/26/2024</a:t>
            </a:fld>
            <a:endParaRPr lang="en-US"/>
          </a:p>
        </p:txBody>
      </p:sp>
      <p:sp>
        <p:nvSpPr>
          <p:cNvPr id="6" name="Footer Placeholder 5">
            <a:extLst>
              <a:ext uri="{FF2B5EF4-FFF2-40B4-BE49-F238E27FC236}">
                <a16:creationId xmlns:a16="http://schemas.microsoft.com/office/drawing/2014/main" id="{FB795724-1DEA-7112-49C5-F2FF89D7FC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54EB2C-59E9-14FB-5757-1FDC8133F555}"/>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004491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DC4C-74EB-A1F1-97E1-C1333F22E1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8CE5B5-1191-F5A1-009E-7A07715289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85B87E-BF9D-0765-D18F-4EACB08EA2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B112C0-F369-A1CD-8009-E131E41CEF52}"/>
              </a:ext>
            </a:extLst>
          </p:cNvPr>
          <p:cNvSpPr>
            <a:spLocks noGrp="1"/>
          </p:cNvSpPr>
          <p:nvPr>
            <p:ph type="dt" sz="half" idx="10"/>
          </p:nvPr>
        </p:nvSpPr>
        <p:spPr/>
        <p:txBody>
          <a:bodyPr/>
          <a:lstStyle/>
          <a:p>
            <a:fld id="{75FAABE9-1560-3149-BF48-AA7E6F82B200}" type="datetimeFigureOut">
              <a:rPr lang="en-US" smtClean="0"/>
              <a:t>6/26/2024</a:t>
            </a:fld>
            <a:endParaRPr lang="en-US"/>
          </a:p>
        </p:txBody>
      </p:sp>
      <p:sp>
        <p:nvSpPr>
          <p:cNvPr id="6" name="Footer Placeholder 5">
            <a:extLst>
              <a:ext uri="{FF2B5EF4-FFF2-40B4-BE49-F238E27FC236}">
                <a16:creationId xmlns:a16="http://schemas.microsoft.com/office/drawing/2014/main" id="{1740173F-42F5-B9F0-ED29-EBADE2DB1A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3774AC-D880-85D5-75D3-8A859FB6C3F5}"/>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1579383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B33FA-8280-EBA2-381E-AB9E8F8459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24127F-8CD0-E1A9-E975-41900A2430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8849BE-2461-6D10-3AF0-B2FD61651821}"/>
              </a:ext>
            </a:extLst>
          </p:cNvPr>
          <p:cNvSpPr>
            <a:spLocks noGrp="1"/>
          </p:cNvSpPr>
          <p:nvPr>
            <p:ph type="dt" sz="half" idx="10"/>
          </p:nvPr>
        </p:nvSpPr>
        <p:spPr/>
        <p:txBody>
          <a:bodyPr/>
          <a:lstStyle/>
          <a:p>
            <a:fld id="{75FAABE9-1560-3149-BF48-AA7E6F82B200}" type="datetimeFigureOut">
              <a:rPr lang="en-US" smtClean="0"/>
              <a:t>6/26/2024</a:t>
            </a:fld>
            <a:endParaRPr lang="en-US"/>
          </a:p>
        </p:txBody>
      </p:sp>
      <p:sp>
        <p:nvSpPr>
          <p:cNvPr id="5" name="Footer Placeholder 4">
            <a:extLst>
              <a:ext uri="{FF2B5EF4-FFF2-40B4-BE49-F238E27FC236}">
                <a16:creationId xmlns:a16="http://schemas.microsoft.com/office/drawing/2014/main" id="{AB42D0DE-F482-F1C7-50A6-5DE0B42D9B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76FB2-FC83-2F06-6529-75F0EE5DEF63}"/>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387163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D080DB-7D64-23A4-66AA-766BCA9567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1AE2D5-16FD-7968-51BD-9990F3C835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5AAC75-AEBA-96A4-8F83-DBAAED965155}"/>
              </a:ext>
            </a:extLst>
          </p:cNvPr>
          <p:cNvSpPr>
            <a:spLocks noGrp="1"/>
          </p:cNvSpPr>
          <p:nvPr>
            <p:ph type="dt" sz="half" idx="10"/>
          </p:nvPr>
        </p:nvSpPr>
        <p:spPr/>
        <p:txBody>
          <a:bodyPr/>
          <a:lstStyle/>
          <a:p>
            <a:fld id="{75FAABE9-1560-3149-BF48-AA7E6F82B200}" type="datetimeFigureOut">
              <a:rPr lang="en-US" smtClean="0"/>
              <a:t>6/26/2024</a:t>
            </a:fld>
            <a:endParaRPr lang="en-US"/>
          </a:p>
        </p:txBody>
      </p:sp>
      <p:sp>
        <p:nvSpPr>
          <p:cNvPr id="5" name="Footer Placeholder 4">
            <a:extLst>
              <a:ext uri="{FF2B5EF4-FFF2-40B4-BE49-F238E27FC236}">
                <a16:creationId xmlns:a16="http://schemas.microsoft.com/office/drawing/2014/main" id="{583C39B1-EB4C-861A-3626-25F2A35737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B21ACC-3279-B9D7-3ACB-A57F6A5455DF}"/>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1215632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199456" y="2852936"/>
            <a:ext cx="9313035" cy="1224136"/>
          </a:xfrm>
        </p:spPr>
        <p:txBody>
          <a:bodyPr anchor="ctr"/>
          <a:lstStyle>
            <a:lvl1pPr algn="l">
              <a:defRPr sz="2800" b="1"/>
            </a:lvl1pPr>
          </a:lstStyle>
          <a:p>
            <a:r>
              <a:rPr lang="en-US"/>
              <a:t>Click to edit Master title style</a:t>
            </a:r>
          </a:p>
        </p:txBody>
      </p:sp>
      <p:sp>
        <p:nvSpPr>
          <p:cNvPr id="3075" name="Rectangle 3"/>
          <p:cNvSpPr>
            <a:spLocks noGrp="1" noChangeArrowheads="1"/>
          </p:cNvSpPr>
          <p:nvPr>
            <p:ph type="subTitle" idx="1"/>
          </p:nvPr>
        </p:nvSpPr>
        <p:spPr>
          <a:xfrm>
            <a:off x="1199456" y="4293096"/>
            <a:ext cx="9313035" cy="766936"/>
          </a:xfrm>
        </p:spPr>
        <p:txBody>
          <a:bodyPr/>
          <a:lstStyle>
            <a:lvl1pPr marL="0" indent="0">
              <a:buFontTx/>
              <a:buNone/>
              <a:defRPr sz="1800"/>
            </a:lvl1pPr>
          </a:lstStyle>
          <a:p>
            <a:r>
              <a:rPr lang="en-US"/>
              <a:t>Click to edit Master subtitle style</a:t>
            </a:r>
          </a:p>
        </p:txBody>
      </p:sp>
    </p:spTree>
    <p:extLst>
      <p:ext uri="{BB962C8B-B14F-4D97-AF65-F5344CB8AC3E}">
        <p14:creationId xmlns:p14="http://schemas.microsoft.com/office/powerpoint/2010/main" val="1626833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 option 1">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5877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reak page option 1">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2276872"/>
            <a:ext cx="10363200" cy="1143000"/>
          </a:xfrm>
        </p:spPr>
        <p:txBody>
          <a:bodyPr/>
          <a:lstStyle>
            <a:lvl1pPr>
              <a:defRPr b="1">
                <a:solidFill>
                  <a:srgbClr val="92002C"/>
                </a:solidFill>
              </a:defRPr>
            </a:lvl1pPr>
          </a:lstStyle>
          <a:p>
            <a:r>
              <a:rPr lang="en-US"/>
              <a:t>Click to edit Master title style</a:t>
            </a:r>
          </a:p>
        </p:txBody>
      </p:sp>
    </p:spTree>
    <p:extLst>
      <p:ext uri="{BB962C8B-B14F-4D97-AF65-F5344CB8AC3E}">
        <p14:creationId xmlns:p14="http://schemas.microsoft.com/office/powerpoint/2010/main" val="652714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End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501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1B5537-2DF3-E910-879F-0F35AF2008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555EC7-20F1-3593-9BC7-F886208113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4F7A41-4DF7-8666-0225-865674D112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FAABE9-1560-3149-BF48-AA7E6F82B200}" type="datetimeFigureOut">
              <a:rPr lang="en-US" smtClean="0"/>
              <a:t>6/26/2024</a:t>
            </a:fld>
            <a:endParaRPr lang="en-US"/>
          </a:p>
        </p:txBody>
      </p:sp>
      <p:sp>
        <p:nvSpPr>
          <p:cNvPr id="5" name="Footer Placeholder 4">
            <a:extLst>
              <a:ext uri="{FF2B5EF4-FFF2-40B4-BE49-F238E27FC236}">
                <a16:creationId xmlns:a16="http://schemas.microsoft.com/office/drawing/2014/main" id="{C4E9F09B-F7E9-1FBE-65FA-D789CB2EA5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F93490-C650-049A-33F4-04B03B5A17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FB89AE-D3FD-8544-BD99-8284213EE5CB}" type="slidenum">
              <a:rPr lang="en-US" smtClean="0"/>
              <a:t>‹#›</a:t>
            </a:fld>
            <a:endParaRPr lang="en-US"/>
          </a:p>
        </p:txBody>
      </p:sp>
    </p:spTree>
    <p:extLst>
      <p:ext uri="{BB962C8B-B14F-4D97-AF65-F5344CB8AC3E}">
        <p14:creationId xmlns:p14="http://schemas.microsoft.com/office/powerpoint/2010/main" val="2053480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6">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381000"/>
            <a:ext cx="103632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752600"/>
            <a:ext cx="103632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4196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rtl="0" eaLnBrk="1" fontAlgn="base" hangingPunct="1">
        <a:spcBef>
          <a:spcPct val="0"/>
        </a:spcBef>
        <a:spcAft>
          <a:spcPct val="0"/>
        </a:spcAft>
        <a:defRPr sz="3600">
          <a:solidFill>
            <a:srgbClr val="782336"/>
          </a:solidFill>
          <a:latin typeface="Arial Bold"/>
          <a:ea typeface="ＭＳ Ｐゴシック" charset="0"/>
          <a:cs typeface="ＭＳ Ｐゴシック" charset="0"/>
        </a:defRPr>
      </a:lvl1pPr>
      <a:lvl2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2pPr>
      <a:lvl3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3pPr>
      <a:lvl4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4pPr>
      <a:lvl5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5pPr>
      <a:lvl6pPr marL="457200" algn="ctr" rtl="0" eaLnBrk="1" fontAlgn="base" hangingPunct="1">
        <a:spcBef>
          <a:spcPct val="0"/>
        </a:spcBef>
        <a:spcAft>
          <a:spcPct val="0"/>
        </a:spcAft>
        <a:defRPr sz="3600">
          <a:solidFill>
            <a:srgbClr val="782336"/>
          </a:solidFill>
          <a:latin typeface="GillSans Bold" pitchFamily="1" charset="0"/>
        </a:defRPr>
      </a:lvl6pPr>
      <a:lvl7pPr marL="914400" algn="ctr" rtl="0" eaLnBrk="1" fontAlgn="base" hangingPunct="1">
        <a:spcBef>
          <a:spcPct val="0"/>
        </a:spcBef>
        <a:spcAft>
          <a:spcPct val="0"/>
        </a:spcAft>
        <a:defRPr sz="3600">
          <a:solidFill>
            <a:srgbClr val="782336"/>
          </a:solidFill>
          <a:latin typeface="GillSans Bold" pitchFamily="1" charset="0"/>
        </a:defRPr>
      </a:lvl7pPr>
      <a:lvl8pPr marL="1371600" algn="ctr" rtl="0" eaLnBrk="1" fontAlgn="base" hangingPunct="1">
        <a:spcBef>
          <a:spcPct val="0"/>
        </a:spcBef>
        <a:spcAft>
          <a:spcPct val="0"/>
        </a:spcAft>
        <a:defRPr sz="3600">
          <a:solidFill>
            <a:srgbClr val="782336"/>
          </a:solidFill>
          <a:latin typeface="GillSans Bold" pitchFamily="1" charset="0"/>
        </a:defRPr>
      </a:lvl8pPr>
      <a:lvl9pPr marL="1828800" algn="ctr" rtl="0" eaLnBrk="1" fontAlgn="base" hangingPunct="1">
        <a:spcBef>
          <a:spcPct val="0"/>
        </a:spcBef>
        <a:spcAft>
          <a:spcPct val="0"/>
        </a:spcAft>
        <a:defRPr sz="3600">
          <a:solidFill>
            <a:srgbClr val="782336"/>
          </a:solidFill>
          <a:latin typeface="GillSans Bold" pitchFamily="1" charset="0"/>
        </a:defRPr>
      </a:lvl9pPr>
    </p:titleStyle>
    <p:bodyStyle>
      <a:lvl1pPr marL="342900" indent="-342900" algn="l" rtl="0" eaLnBrk="1" fontAlgn="base" hangingPunct="1">
        <a:spcBef>
          <a:spcPct val="20000"/>
        </a:spcBef>
        <a:spcAft>
          <a:spcPct val="0"/>
        </a:spcAft>
        <a:buFont typeface="Wingdings" charset="0"/>
        <a:buChar char="§"/>
        <a:defRPr sz="2400">
          <a:solidFill>
            <a:schemeClr val="tx1"/>
          </a:solidFill>
          <a:latin typeface="Arial"/>
          <a:ea typeface="ＭＳ Ｐゴシック" charset="0"/>
          <a:cs typeface="ＭＳ Ｐゴシック" charset="0"/>
        </a:defRPr>
      </a:lvl1pPr>
      <a:lvl2pPr marL="742950" indent="-285750" algn="l" rtl="0" eaLnBrk="1" fontAlgn="base" hangingPunct="1">
        <a:spcBef>
          <a:spcPct val="20000"/>
        </a:spcBef>
        <a:spcAft>
          <a:spcPct val="0"/>
        </a:spcAft>
        <a:buFont typeface="Wingdings" charset="0"/>
        <a:buChar char="§"/>
        <a:defRPr sz="2200">
          <a:solidFill>
            <a:schemeClr val="tx1"/>
          </a:solidFill>
          <a:latin typeface="Arial"/>
          <a:ea typeface="ＭＳ Ｐゴシック" pitchFamily="-32" charset="-128"/>
        </a:defRPr>
      </a:lvl2pPr>
      <a:lvl3pPr marL="11430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3pPr>
      <a:lvl4pPr marL="16002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4pPr>
      <a:lvl5pPr marL="20574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6.jp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hyperlink" Target="mailto:cfichten@dawsoncollege.qc.ca" TargetMode="External"/><Relationship Id="rId4" Type="http://schemas.openxmlformats.org/officeDocument/2006/relationships/hyperlink" Target="mailto:david.pickup@concordia.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60796CE4-A10A-F788-C54F-F4848CF9D515}"/>
              </a:ext>
            </a:extLst>
          </p:cNvPr>
          <p:cNvSpPr>
            <a:spLocks noGrp="1"/>
          </p:cNvSpPr>
          <p:nvPr>
            <p:ph type="subTitle" idx="1"/>
          </p:nvPr>
        </p:nvSpPr>
        <p:spPr>
          <a:xfrm>
            <a:off x="30684" y="1325170"/>
            <a:ext cx="8093186" cy="4238722"/>
          </a:xfrm>
        </p:spPr>
        <p:txBody>
          <a:bodyPr/>
          <a:lstStyle/>
          <a:p>
            <a:pPr algn="ctr">
              <a:spcBef>
                <a:spcPts val="1000"/>
              </a:spcBef>
            </a:pPr>
            <a:r>
              <a:rPr lang="en-CA" sz="2100" dirty="0">
                <a:effectLst/>
                <a:latin typeface="Arial" panose="020B0604020202020204" pitchFamily="34" charset="0"/>
                <a:cs typeface="Arial" panose="020B0604020202020204" pitchFamily="34" charset="0"/>
              </a:rPr>
              <a:t>The Impact of Marginalization and Intersectionality on Post-Secondary Students with Disabilities’ Use of Assistive Technology: A Scoping Review of the Literature </a:t>
            </a:r>
          </a:p>
          <a:p>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a:p>
            <a:pPr algn="ctr"/>
            <a:r>
              <a:rPr lang="en-US" sz="1800" kern="100" dirty="0">
                <a:effectLst/>
                <a:latin typeface="Arial" panose="020B0604020202020204" pitchFamily="34" charset="0"/>
                <a:ea typeface="Calibri" panose="020F0502020204030204" pitchFamily="34" charset="0"/>
                <a:cs typeface="Arial" panose="020B0604020202020204" pitchFamily="34" charset="0"/>
              </a:rPr>
              <a:t>David I. </a:t>
            </a:r>
            <a:r>
              <a:rPr lang="en-US" sz="1800" kern="100" dirty="0" err="1">
                <a:effectLst/>
                <a:latin typeface="Arial" panose="020B0604020202020204" pitchFamily="34" charset="0"/>
                <a:ea typeface="Calibri" panose="020F0502020204030204" pitchFamily="34" charset="0"/>
                <a:cs typeface="Arial" panose="020B0604020202020204" pitchFamily="34" charset="0"/>
              </a:rPr>
              <a:t>Pickup</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a</a:t>
            </a:r>
            <a:r>
              <a:rPr lang="en-US" sz="1800" kern="100" dirty="0">
                <a:effectLst/>
                <a:latin typeface="Arial" panose="020B0604020202020204" pitchFamily="34" charset="0"/>
                <a:ea typeface="Calibri" panose="020F0502020204030204" pitchFamily="34" charset="0"/>
                <a:cs typeface="Arial" panose="020B0604020202020204" pitchFamily="34" charset="0"/>
              </a:rPr>
              <a:t>, Eugene F. </a:t>
            </a:r>
            <a:r>
              <a:rPr lang="en-US" sz="1800" kern="100" dirty="0" err="1">
                <a:effectLst/>
                <a:latin typeface="Arial" panose="020B0604020202020204" pitchFamily="34" charset="0"/>
                <a:ea typeface="Calibri" panose="020F0502020204030204" pitchFamily="34" charset="0"/>
                <a:cs typeface="Arial" panose="020B0604020202020204" pitchFamily="34" charset="0"/>
              </a:rPr>
              <a:t>Borokhovski</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a</a:t>
            </a:r>
            <a:r>
              <a:rPr lang="en-US" sz="1800" kern="100" dirty="0">
                <a:effectLst/>
                <a:latin typeface="Arial" panose="020B0604020202020204" pitchFamily="34" charset="0"/>
                <a:ea typeface="Calibri" panose="020F0502020204030204" pitchFamily="34" charset="0"/>
                <a:cs typeface="Arial" panose="020B0604020202020204" pitchFamily="34" charset="0"/>
              </a:rPr>
              <a:t>, Christine </a:t>
            </a:r>
            <a:r>
              <a:rPr lang="en-US" sz="1800" kern="100" dirty="0" err="1">
                <a:effectLst/>
                <a:latin typeface="Arial" panose="020B0604020202020204" pitchFamily="34" charset="0"/>
                <a:ea typeface="Calibri" panose="020F0502020204030204" pitchFamily="34" charset="0"/>
                <a:cs typeface="Arial" panose="020B0604020202020204" pitchFamily="34" charset="0"/>
              </a:rPr>
              <a:t>Vo</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b</a:t>
            </a:r>
            <a:r>
              <a:rPr lang="en-US" sz="1800" kern="100" dirty="0">
                <a:effectLst/>
                <a:latin typeface="Arial" panose="020B0604020202020204" pitchFamily="34" charset="0"/>
                <a:ea typeface="Calibri" panose="020F0502020204030204" pitchFamily="34" charset="0"/>
                <a:cs typeface="Arial" panose="020B0604020202020204" pitchFamily="34" charset="0"/>
              </a:rPr>
              <a:t>, Richard F. </a:t>
            </a:r>
            <a:r>
              <a:rPr lang="en-US" sz="1800" kern="100" dirty="0" err="1">
                <a:effectLst/>
                <a:latin typeface="Arial" panose="020B0604020202020204" pitchFamily="34" charset="0"/>
                <a:ea typeface="Calibri" panose="020F0502020204030204" pitchFamily="34" charset="0"/>
                <a:cs typeface="Arial" panose="020B0604020202020204" pitchFamily="34" charset="0"/>
              </a:rPr>
              <a:t>Schmid</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a</a:t>
            </a:r>
            <a:r>
              <a:rPr lang="en-US" sz="1800" kern="100" dirty="0">
                <a:effectLst/>
                <a:latin typeface="Arial" panose="020B0604020202020204" pitchFamily="34" charset="0"/>
                <a:ea typeface="Calibri" panose="020F0502020204030204" pitchFamily="34" charset="0"/>
                <a:cs typeface="Arial" panose="020B0604020202020204" pitchFamily="34" charset="0"/>
              </a:rPr>
              <a:t>, </a:t>
            </a:r>
          </a:p>
          <a:p>
            <a:pPr algn="ctr"/>
            <a:r>
              <a:rPr lang="en-US" sz="1800" kern="100" dirty="0">
                <a:effectLst/>
                <a:latin typeface="Arial" panose="020B0604020202020204" pitchFamily="34" charset="0"/>
                <a:ea typeface="Calibri" panose="020F0502020204030204" pitchFamily="34" charset="0"/>
                <a:cs typeface="Arial" panose="020B0604020202020204" pitchFamily="34" charset="0"/>
              </a:rPr>
              <a:t>&amp; Catherine S. </a:t>
            </a:r>
            <a:r>
              <a:rPr lang="en-US" sz="1800" kern="100" dirty="0" err="1">
                <a:effectLst/>
                <a:latin typeface="Arial" panose="020B0604020202020204" pitchFamily="34" charset="0"/>
                <a:ea typeface="Calibri" panose="020F0502020204030204" pitchFamily="34" charset="0"/>
                <a:cs typeface="Arial" panose="020B0604020202020204" pitchFamily="34" charset="0"/>
              </a:rPr>
              <a:t>Fichten</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b</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r>
              <a:rPr lang="en-US" dirty="0"/>
              <a:t>		June 4, 2024, SALTISE Conference, Montreal</a:t>
            </a:r>
          </a:p>
          <a:p>
            <a:endParaRPr lang="en-US" dirty="0"/>
          </a:p>
          <a:p>
            <a:pPr>
              <a:lnSpc>
                <a:spcPct val="107000"/>
              </a:lnSpc>
              <a:spcAft>
                <a:spcPts val="800"/>
              </a:spcAft>
            </a:pPr>
            <a:r>
              <a:rPr lang="en-US"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Center for the Study of Learning and Performance, Concordia University, 1455 De Maisonneuve Blvd. W., </a:t>
            </a:r>
            <a:b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	Montreal, Quebec, Canada, H3G 1M8</a:t>
            </a:r>
            <a:endParaRPr lang="en-CA"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00" dirty="0" err="1">
                <a:effectLst/>
                <a:latin typeface="Times New Roman" panose="02020603050405020304" pitchFamily="18" charset="0"/>
                <a:ea typeface="Calibri" panose="020F0502020204030204" pitchFamily="34" charset="0"/>
                <a:cs typeface="Times New Roman" panose="02020603050405020304" pitchFamily="18" charset="0"/>
              </a:rPr>
              <a:t>Adaptech</a:t>
            </a: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 Research Network, Dawson College, 3040 Sherbrooke St W, Montreal, Quebec H3Z 1A4</a:t>
            </a:r>
            <a:endParaRPr lang="en-CA"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pic>
        <p:nvPicPr>
          <p:cNvPr id="3" name="Picture 2" descr="Adaptech Research Network logo">
            <a:extLst>
              <a:ext uri="{FF2B5EF4-FFF2-40B4-BE49-F238E27FC236}">
                <a16:creationId xmlns:a16="http://schemas.microsoft.com/office/drawing/2014/main" id="{F71B76D5-C27E-6767-1DC2-CDB4437FD11B}"/>
              </a:ext>
            </a:extLst>
          </p:cNvPr>
          <p:cNvPicPr>
            <a:picLocks noChangeAspect="1"/>
          </p:cNvPicPr>
          <p:nvPr/>
        </p:nvPicPr>
        <p:blipFill>
          <a:blip r:embed="rId4"/>
          <a:stretch>
            <a:fillRect/>
          </a:stretch>
        </p:blipFill>
        <p:spPr>
          <a:xfrm>
            <a:off x="9160405" y="121896"/>
            <a:ext cx="831281" cy="831281"/>
          </a:xfrm>
          <a:prstGeom prst="rect">
            <a:avLst/>
          </a:prstGeom>
        </p:spPr>
      </p:pic>
      <p:pic>
        <p:nvPicPr>
          <p:cNvPr id="9" name="Picture 8" descr="Dawson College logo">
            <a:extLst>
              <a:ext uri="{FF2B5EF4-FFF2-40B4-BE49-F238E27FC236}">
                <a16:creationId xmlns:a16="http://schemas.microsoft.com/office/drawing/2014/main" id="{85518070-E8ED-84C2-6E3D-41BE724EC73D}"/>
              </a:ext>
            </a:extLst>
          </p:cNvPr>
          <p:cNvPicPr>
            <a:picLocks noChangeAspect="1"/>
          </p:cNvPicPr>
          <p:nvPr/>
        </p:nvPicPr>
        <p:blipFill>
          <a:blip r:embed="rId5"/>
          <a:stretch>
            <a:fillRect/>
          </a:stretch>
        </p:blipFill>
        <p:spPr>
          <a:xfrm>
            <a:off x="4919634" y="248583"/>
            <a:ext cx="1276811" cy="434691"/>
          </a:xfrm>
          <a:prstGeom prst="rect">
            <a:avLst/>
          </a:prstGeom>
        </p:spPr>
      </p:pic>
      <p:sp>
        <p:nvSpPr>
          <p:cNvPr id="2" name="TextBox 1"/>
          <p:cNvSpPr txBox="1"/>
          <p:nvPr/>
        </p:nvSpPr>
        <p:spPr>
          <a:xfrm>
            <a:off x="404037" y="5752214"/>
            <a:ext cx="11281144" cy="1200329"/>
          </a:xfrm>
          <a:prstGeom prst="rect">
            <a:avLst/>
          </a:prstGeom>
          <a:noFill/>
        </p:spPr>
        <p:txBody>
          <a:bodyPr wrap="square" rtlCol="0">
            <a:spAutoFit/>
          </a:bodyPr>
          <a:lstStyle/>
          <a:p>
            <a:r>
              <a:rPr lang="en-CA" dirty="0" smtClean="0"/>
              <a:t>Pickup, D. I., </a:t>
            </a:r>
            <a:r>
              <a:rPr lang="en-CA" dirty="0" err="1" smtClean="0"/>
              <a:t>Borokhovski</a:t>
            </a:r>
            <a:r>
              <a:rPr lang="en-CA" dirty="0" smtClean="0"/>
              <a:t>, E. F., Vo, C., </a:t>
            </a:r>
            <a:r>
              <a:rPr lang="en-CA" dirty="0" err="1" smtClean="0"/>
              <a:t>Schmid</a:t>
            </a:r>
            <a:r>
              <a:rPr lang="en-CA" dirty="0" smtClean="0"/>
              <a:t>, R. F., &amp; Fichten, C. S. (2024, June 3-4). </a:t>
            </a:r>
            <a:r>
              <a:rPr lang="en-CA" i="1" dirty="0" smtClean="0"/>
              <a:t>The impact of marginalization and intersectionality on post-secondary students with disabilities’ use of assistive technology: A scoping review of </a:t>
            </a:r>
            <a:r>
              <a:rPr lang="en-CA" i="1" dirty="0"/>
              <a:t>the </a:t>
            </a:r>
            <a:r>
              <a:rPr lang="en-CA" i="1" dirty="0" smtClean="0"/>
              <a:t>literature </a:t>
            </a:r>
            <a:r>
              <a:rPr lang="en-CA" dirty="0" smtClean="0"/>
              <a:t>[Conference presentation]. </a:t>
            </a:r>
            <a:r>
              <a:rPr lang="en-CA" dirty="0"/>
              <a:t>13th Annual SALTISE Conference, Montreal, QC, Canada.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5D9BF-199F-E056-4B9F-81BE4DE2B435}"/>
              </a:ext>
            </a:extLst>
          </p:cNvPr>
          <p:cNvSpPr>
            <a:spLocks noGrp="1"/>
          </p:cNvSpPr>
          <p:nvPr>
            <p:ph type="title"/>
          </p:nvPr>
        </p:nvSpPr>
        <p:spPr/>
        <p:txBody>
          <a:bodyPr>
            <a:normAutofit/>
          </a:bodyPr>
          <a:lstStyle/>
          <a:p>
            <a:r>
              <a:rPr lang="en-CA" kern="0" dirty="0">
                <a:effectLst/>
                <a:latin typeface="Arial" panose="020B0604020202020204" pitchFamily="34" charset="0"/>
                <a:ea typeface="Calibri" panose="020F0502020204030204" pitchFamily="34" charset="0"/>
                <a:cs typeface="Arial" panose="020B0604020202020204" pitchFamily="34" charset="0"/>
              </a:rPr>
              <a:t>About the project</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9E5D3FA-FCAB-F17B-5063-D4853C356983}"/>
              </a:ext>
            </a:extLst>
          </p:cNvPr>
          <p:cNvSpPr>
            <a:spLocks noGrp="1"/>
          </p:cNvSpPr>
          <p:nvPr>
            <p:ph idx="1"/>
          </p:nvPr>
        </p:nvSpPr>
        <p:spPr/>
        <p:txBody>
          <a:bodyPr/>
          <a:lstStyle/>
          <a:p>
            <a:pPr marL="571500" indent="-342900">
              <a:lnSpc>
                <a:spcPct val="107000"/>
              </a:lnSpc>
              <a:spcAft>
                <a:spcPts val="800"/>
              </a:spcAft>
              <a:buAutoNum type="arabicPeriod"/>
            </a:pPr>
            <a:r>
              <a:rPr lang="en-CA" sz="1800" kern="100" dirty="0">
                <a:latin typeface="Arial" panose="020B0604020202020204" pitchFamily="34" charset="0"/>
                <a:ea typeface="Calibri" panose="020F0502020204030204" pitchFamily="34" charset="0"/>
                <a:cs typeface="Arial" panose="020B0604020202020204" pitchFamily="34" charset="0"/>
              </a:rPr>
              <a:t>Funded by a SSHRC Knowledge Synthesis Grant to address one of their 16 Global Challenges, </a:t>
            </a:r>
            <a:r>
              <a:rPr lang="en-CA" sz="1800" i="1" kern="100" dirty="0">
                <a:latin typeface="Arial" panose="020B0604020202020204" pitchFamily="34" charset="0"/>
                <a:ea typeface="Calibri" panose="020F0502020204030204" pitchFamily="34" charset="0"/>
                <a:cs typeface="Arial" panose="020B0604020202020204" pitchFamily="34" charset="0"/>
              </a:rPr>
              <a:t>Shifting Dynamics of Privilege and Marginalization</a:t>
            </a:r>
            <a:endParaRPr lang="en-US" sz="1800" i="1" kern="100" dirty="0">
              <a:latin typeface="Arial" panose="020B0604020202020204" pitchFamily="34" charset="0"/>
              <a:ea typeface="Calibri" panose="020F0502020204030204" pitchFamily="34" charset="0"/>
              <a:cs typeface="Arial" panose="020B0604020202020204" pitchFamily="34" charset="0"/>
            </a:endParaRPr>
          </a:p>
          <a:p>
            <a:pPr marL="571500" indent="-342900">
              <a:lnSpc>
                <a:spcPct val="107000"/>
              </a:lnSpc>
              <a:spcAft>
                <a:spcPts val="800"/>
              </a:spcAft>
              <a:buAutoNum type="arabicPeriod"/>
            </a:pPr>
            <a:r>
              <a:rPr lang="en-US" sz="1800" kern="100" dirty="0">
                <a:effectLst/>
                <a:latin typeface="Arial" panose="020B0604020202020204" pitchFamily="34" charset="0"/>
                <a:ea typeface="Calibri" panose="020F0502020204030204" pitchFamily="34" charset="0"/>
                <a:cs typeface="Arial" panose="020B0604020202020204" pitchFamily="34" charset="0"/>
              </a:rPr>
              <a:t>The goal was to conduct a scoping review to explore the literature on how the intersection of disability and other identity factors impacted use of assistive technology by post-secondary students.</a:t>
            </a:r>
          </a:p>
          <a:p>
            <a:pPr marL="571500" indent="-342900">
              <a:lnSpc>
                <a:spcPct val="107000"/>
              </a:lnSpc>
              <a:spcAft>
                <a:spcPts val="800"/>
              </a:spcAft>
              <a:buAutoNum type="arabicPeriod"/>
            </a:pPr>
            <a:r>
              <a:rPr lang="en-US" sz="1800" kern="100" dirty="0">
                <a:effectLst/>
                <a:latin typeface="Arial" panose="020B0604020202020204" pitchFamily="34" charset="0"/>
                <a:ea typeface="Calibri" panose="020F0502020204030204" pitchFamily="34" charset="0"/>
                <a:cs typeface="Arial" panose="020B0604020202020204" pitchFamily="34" charset="0"/>
              </a:rPr>
              <a:t>We built on a previous targeted s</a:t>
            </a:r>
            <a:r>
              <a:rPr lang="en-US" sz="1800" kern="100" dirty="0">
                <a:latin typeface="Arial" panose="020B0604020202020204" pitchFamily="34" charset="0"/>
                <a:ea typeface="Calibri" panose="020F0502020204030204" pitchFamily="34" charset="0"/>
                <a:cs typeface="Arial" panose="020B0604020202020204" pitchFamily="34" charset="0"/>
              </a:rPr>
              <a:t>coping of the literature on the use of artificial intelligence powered technologies (specifically virtual assistants) by post-secondary students that the team conducted in 2020.</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8092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5D9BF-199F-E056-4B9F-81BE4DE2B435}"/>
              </a:ext>
            </a:extLst>
          </p:cNvPr>
          <p:cNvSpPr>
            <a:spLocks noGrp="1"/>
          </p:cNvSpPr>
          <p:nvPr>
            <p:ph type="title"/>
          </p:nvPr>
        </p:nvSpPr>
        <p:spPr/>
        <p:txBody>
          <a:bodyPr>
            <a:normAutofit/>
          </a:bodyPr>
          <a:lstStyle/>
          <a:p>
            <a:r>
              <a:rPr lang="en-CA" kern="0" dirty="0">
                <a:effectLst/>
                <a:latin typeface="Arial" panose="020B0604020202020204" pitchFamily="34" charset="0"/>
                <a:ea typeface="Calibri" panose="020F0502020204030204" pitchFamily="34" charset="0"/>
                <a:cs typeface="Arial" panose="020B0604020202020204" pitchFamily="34" charset="0"/>
              </a:rPr>
              <a:t>Research Questions</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9E5D3FA-FCAB-F17B-5063-D4853C356983}"/>
              </a:ext>
            </a:extLst>
          </p:cNvPr>
          <p:cNvSpPr>
            <a:spLocks noGrp="1"/>
          </p:cNvSpPr>
          <p:nvPr>
            <p:ph idx="1"/>
          </p:nvPr>
        </p:nvSpPr>
        <p:spPr/>
        <p:txBody>
          <a:bodyPr/>
          <a:lstStyle/>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1. Are there intersections of marginalized identity among college students with disabilities that uniquely affect and/or are uniquely affected by using assistive technology (AT)?</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2. To what extent do developers of technologies report engaging people with disabilities in design and development (i.e., participatory action research)?</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3.</a:t>
            </a:r>
            <a:r>
              <a:rPr lang="en-CA" sz="1800" kern="100" dirty="0">
                <a:effectLst/>
                <a:latin typeface="Arial" panose="020B0604020202020204" pitchFamily="34" charset="0"/>
                <a:ea typeface="Calibri" panose="020F0502020204030204" pitchFamily="34" charset="0"/>
                <a:cs typeface="Arial" panose="020B0604020202020204" pitchFamily="34" charset="0"/>
              </a:rPr>
              <a:t> What </a:t>
            </a:r>
            <a:r>
              <a:rPr lang="en-US" sz="1800" kern="100" dirty="0">
                <a:effectLst/>
                <a:latin typeface="Arial" panose="020B0604020202020204" pitchFamily="34" charset="0"/>
                <a:ea typeface="Calibri" panose="020F0502020204030204" pitchFamily="34" charset="0"/>
                <a:cs typeface="Arial" panose="020B0604020202020204" pitchFamily="34" charset="0"/>
              </a:rPr>
              <a:t>gaps or unaddressed issues exist in the literature on these themes?</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4. Are there design features that could mitigate feelings of marginalization?</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5. Do specific types of AT privilege certain classes of users more than others? </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363647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5D9BF-199F-E056-4B9F-81BE4DE2B435}"/>
              </a:ext>
            </a:extLst>
          </p:cNvPr>
          <p:cNvSpPr>
            <a:spLocks noGrp="1"/>
          </p:cNvSpPr>
          <p:nvPr>
            <p:ph type="title"/>
          </p:nvPr>
        </p:nvSpPr>
        <p:spPr/>
        <p:txBody>
          <a:bodyPr>
            <a:normAutofit/>
          </a:bodyPr>
          <a:lstStyle/>
          <a:p>
            <a:r>
              <a:rPr lang="en-CA" kern="0" dirty="0">
                <a:effectLst/>
                <a:latin typeface="Arial" panose="020B0604020202020204" pitchFamily="34" charset="0"/>
                <a:ea typeface="Calibri" panose="020F0502020204030204" pitchFamily="34" charset="0"/>
                <a:cs typeface="Arial" panose="020B0604020202020204" pitchFamily="34" charset="0"/>
              </a:rPr>
              <a:t>Methods</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9E5D3FA-FCAB-F17B-5063-D4853C356983}"/>
              </a:ext>
            </a:extLst>
          </p:cNvPr>
          <p:cNvSpPr>
            <a:spLocks noGrp="1"/>
          </p:cNvSpPr>
          <p:nvPr>
            <p:ph idx="1"/>
          </p:nvPr>
        </p:nvSpPr>
        <p:spPr/>
        <p:txBody>
          <a:bodyPr/>
          <a:lstStyle/>
          <a:p>
            <a:pPr marL="571500" indent="-342900">
              <a:lnSpc>
                <a:spcPct val="107000"/>
              </a:lnSpc>
              <a:spcAft>
                <a:spcPts val="800"/>
              </a:spcAft>
              <a:buAutoNum type="arabicPeriod"/>
            </a:pPr>
            <a:r>
              <a:rPr lang="en-CA" sz="1800" kern="100" dirty="0">
                <a:effectLst/>
                <a:latin typeface="Arial" panose="020B0604020202020204" pitchFamily="34" charset="0"/>
                <a:ea typeface="Calibri" panose="020F0502020204030204" pitchFamily="34" charset="0"/>
                <a:cs typeface="Arial" panose="020B0604020202020204" pitchFamily="34" charset="0"/>
              </a:rPr>
              <a:t>Research questions were addressed by means of a systematic scoping review of the available relevant research literature (Arksey &amp; O’Malley, 2005). </a:t>
            </a:r>
          </a:p>
          <a:p>
            <a:pPr marL="571500" indent="-342900">
              <a:lnSpc>
                <a:spcPct val="107000"/>
              </a:lnSpc>
              <a:spcAft>
                <a:spcPts val="800"/>
              </a:spcAft>
              <a:buFont typeface="Arial" panose="020B0604020202020204" pitchFamily="34" charset="0"/>
              <a:buAutoNum type="arabicPeriod"/>
            </a:pPr>
            <a:r>
              <a:rPr lang="en-CA" sz="1800" kern="100" dirty="0">
                <a:latin typeface="Arial" panose="020B0604020202020204" pitchFamily="34" charset="0"/>
                <a:ea typeface="Calibri" panose="020F0502020204030204" pitchFamily="34" charset="0"/>
                <a:cs typeface="Arial" panose="020B0604020202020204" pitchFamily="34" charset="0"/>
              </a:rPr>
              <a:t>To search the literature, we </a:t>
            </a:r>
            <a:r>
              <a:rPr lang="en-US" sz="1800" dirty="0">
                <a:effectLst/>
                <a:latin typeface="Arial" panose="020B0604020202020204" pitchFamily="34" charset="0"/>
                <a:ea typeface="Calibri" panose="020F0502020204030204" pitchFamily="34" charset="0"/>
                <a:cs typeface="Arial" panose="020B0604020202020204" pitchFamily="34" charset="0"/>
              </a:rPr>
              <a:t>followed the best practices as outlined by the Campbell Collaboration (</a:t>
            </a:r>
            <a:r>
              <a:rPr lang="en-US" sz="1800" dirty="0" err="1">
                <a:effectLst/>
                <a:latin typeface="Arial" panose="020B0604020202020204" pitchFamily="34" charset="0"/>
                <a:ea typeface="Calibri" panose="020F0502020204030204" pitchFamily="34" charset="0"/>
                <a:cs typeface="Arial" panose="020B0604020202020204" pitchFamily="34" charset="0"/>
              </a:rPr>
              <a:t>Kugley</a:t>
            </a:r>
            <a:r>
              <a:rPr lang="en-US" sz="1800" dirty="0">
                <a:effectLst/>
                <a:latin typeface="Arial" panose="020B0604020202020204" pitchFamily="34" charset="0"/>
                <a:ea typeface="Calibri" panose="020F0502020204030204" pitchFamily="34" charset="0"/>
                <a:cs typeface="Arial" panose="020B0604020202020204" pitchFamily="34" charset="0"/>
              </a:rPr>
              <a:t> et al., 2016)</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571500" indent="-342900">
              <a:lnSpc>
                <a:spcPct val="107000"/>
              </a:lnSpc>
              <a:spcAft>
                <a:spcPts val="800"/>
              </a:spcAft>
              <a:buAutoNum type="arabicPeriod"/>
            </a:pPr>
            <a:r>
              <a:rPr lang="en-CA" sz="1800" kern="100" dirty="0">
                <a:latin typeface="Arial" panose="020B0604020202020204" pitchFamily="34" charset="0"/>
                <a:ea typeface="Calibri" panose="020F0502020204030204" pitchFamily="34" charset="0"/>
                <a:cs typeface="Arial" panose="020B0604020202020204" pitchFamily="34" charset="0"/>
              </a:rPr>
              <a:t>Following the search, c</a:t>
            </a:r>
            <a:r>
              <a:rPr lang="en-CA" sz="1800" kern="100" dirty="0">
                <a:effectLst/>
                <a:latin typeface="Arial" panose="020B0604020202020204" pitchFamily="34" charset="0"/>
                <a:ea typeface="Calibri" panose="020F0502020204030204" pitchFamily="34" charset="0"/>
                <a:cs typeface="Arial" panose="020B0604020202020204" pitchFamily="34" charset="0"/>
              </a:rPr>
              <a:t>oders (in alternating teams of two) independently implemented both stages of study selection (Title</a:t>
            </a:r>
            <a:r>
              <a:rPr lang="en-US" sz="1800" kern="100" dirty="0">
                <a:effectLst/>
                <a:latin typeface="Arial" panose="020B0604020202020204" pitchFamily="34" charset="0"/>
                <a:ea typeface="Calibri" panose="020F0502020204030204" pitchFamily="34" charset="0"/>
                <a:cs typeface="Arial" panose="020B0604020202020204" pitchFamily="34" charset="0"/>
              </a:rPr>
              <a:t>/abstract, and then full-text)</a:t>
            </a:r>
            <a:r>
              <a:rPr lang="en-CA" sz="1800" kern="100" dirty="0">
                <a:effectLst/>
                <a:latin typeface="Arial" panose="020B0604020202020204" pitchFamily="34" charset="0"/>
                <a:ea typeface="Calibri" panose="020F0502020204030204" pitchFamily="34" charset="0"/>
                <a:cs typeface="Arial" panose="020B0604020202020204" pitchFamily="34" charset="0"/>
              </a:rPr>
              <a:t> by regularly meeting to compare their respective decisions and, when needed, discuss, and resolve disagreements. </a:t>
            </a:r>
          </a:p>
          <a:p>
            <a:pPr marL="571500" indent="-342900">
              <a:lnSpc>
                <a:spcPct val="107000"/>
              </a:lnSpc>
              <a:spcAft>
                <a:spcPts val="800"/>
              </a:spcAft>
              <a:buAutoNum type="arabicPeriod"/>
            </a:pPr>
            <a:r>
              <a:rPr lang="en-CA" sz="1800" kern="100" dirty="0">
                <a:effectLst/>
                <a:latin typeface="Arial" panose="020B0604020202020204" pitchFamily="34" charset="0"/>
                <a:ea typeface="Calibri" panose="020F0502020204030204" pitchFamily="34" charset="0"/>
                <a:cs typeface="Arial" panose="020B0604020202020204" pitchFamily="34" charset="0"/>
              </a:rPr>
              <a:t>These final included studies were then coded for study features and extraction of themes.</a:t>
            </a:r>
          </a:p>
          <a:p>
            <a:endParaRPr lang="en-US" dirty="0"/>
          </a:p>
        </p:txBody>
      </p:sp>
    </p:spTree>
    <p:extLst>
      <p:ext uri="{BB962C8B-B14F-4D97-AF65-F5344CB8AC3E}">
        <p14:creationId xmlns:p14="http://schemas.microsoft.com/office/powerpoint/2010/main" val="1017119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FE74E-2E39-CF86-366E-435FF0750EF9}"/>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Search Strategy</a:t>
            </a:r>
          </a:p>
        </p:txBody>
      </p:sp>
      <p:sp>
        <p:nvSpPr>
          <p:cNvPr id="3" name="Content Placeholder 2">
            <a:extLst>
              <a:ext uri="{FF2B5EF4-FFF2-40B4-BE49-F238E27FC236}">
                <a16:creationId xmlns:a16="http://schemas.microsoft.com/office/drawing/2014/main" id="{E2A2ADA7-2C6D-9C6E-4577-4B54CA053B71}"/>
              </a:ext>
            </a:extLst>
          </p:cNvPr>
          <p:cNvSpPr>
            <a:spLocks noGrp="1"/>
          </p:cNvSpPr>
          <p:nvPr>
            <p:ph idx="1"/>
          </p:nvPr>
        </p:nvSpPr>
        <p:spPr>
          <a:xfrm>
            <a:off x="838200" y="1530884"/>
            <a:ext cx="10515600" cy="5167311"/>
          </a:xfrm>
        </p:spPr>
        <p:txBody>
          <a:bodyPr>
            <a:normAutofit fontScale="92500" lnSpcReduction="10000"/>
          </a:bodyPr>
          <a:lstStyle/>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To identify relevant documents, searches were conducted across multiple bibliographic databases in the subject literature (i.e., ERIC, Education Source), related disciplines like Psychology (PsycINFO), Sociology (i.e., Sociological Abstracts, </a:t>
            </a:r>
            <a:r>
              <a:rPr lang="en-US" sz="1900" dirty="0" err="1">
                <a:effectLst/>
                <a:latin typeface="Arial" panose="020B0604020202020204" pitchFamily="34" charset="0"/>
                <a:ea typeface="Calibri" panose="020F0502020204030204" pitchFamily="34" charset="0"/>
                <a:cs typeface="Arial" panose="020B0604020202020204" pitchFamily="34" charset="0"/>
              </a:rPr>
              <a:t>SocINDEX</a:t>
            </a:r>
            <a:r>
              <a:rPr lang="en-US" sz="1900" dirty="0">
                <a:effectLst/>
                <a:latin typeface="Arial" panose="020B0604020202020204" pitchFamily="34" charset="0"/>
                <a:ea typeface="Calibri" panose="020F0502020204030204" pitchFamily="34" charset="0"/>
                <a:cs typeface="Arial" panose="020B0604020202020204" pitchFamily="34" charset="0"/>
              </a:rPr>
              <a:t>) and major interdisciplinary databases (i.e., Academic Search Complete, Web of Science, ProQuest Central), and </a:t>
            </a:r>
            <a:r>
              <a:rPr lang="en-US" sz="1900" dirty="0" err="1">
                <a:effectLst/>
                <a:latin typeface="Arial" panose="020B0604020202020204" pitchFamily="34" charset="0"/>
                <a:ea typeface="Calibri" panose="020F0502020204030204" pitchFamily="34" charset="0"/>
                <a:cs typeface="Arial" panose="020B0604020202020204" pitchFamily="34" charset="0"/>
              </a:rPr>
              <a:t>Érudit</a:t>
            </a:r>
            <a:r>
              <a:rPr lang="en-US" sz="1900" dirty="0">
                <a:effectLst/>
                <a:latin typeface="Arial" panose="020B0604020202020204" pitchFamily="34" charset="0"/>
                <a:ea typeface="Calibri" panose="020F0502020204030204" pitchFamily="34" charset="0"/>
                <a:cs typeface="Arial" panose="020B0604020202020204" pitchFamily="34" charset="0"/>
              </a:rPr>
              <a:t>. </a:t>
            </a:r>
          </a:p>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Searches employed key terms, and where appropriate database-specific controlled vocabulary, to locate publications on the topic. </a:t>
            </a:r>
          </a:p>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Searches were limited to English and French publications between 2010 and 2023 (to focus on current and topical technologies). </a:t>
            </a:r>
          </a:p>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Database searches were supplemented by searches of Google Scholar for additional formal publications, and of regular Google for grey literature. We also scanned recent issues of the journals </a:t>
            </a:r>
            <a:r>
              <a:rPr lang="en-US" sz="1900" i="1" dirty="0">
                <a:effectLst/>
                <a:latin typeface="Arial" panose="020B0604020202020204" pitchFamily="34" charset="0"/>
                <a:ea typeface="Calibri" panose="020F0502020204030204" pitchFamily="34" charset="0"/>
                <a:cs typeface="Arial" panose="020B0604020202020204" pitchFamily="34" charset="0"/>
              </a:rPr>
              <a:t>Critical Disability Discourses</a:t>
            </a:r>
            <a:r>
              <a:rPr lang="en-US" sz="1900" dirty="0">
                <a:effectLst/>
                <a:latin typeface="Arial" panose="020B0604020202020204" pitchFamily="34" charset="0"/>
                <a:ea typeface="Calibri" panose="020F0502020204030204" pitchFamily="34" charset="0"/>
                <a:cs typeface="Arial" panose="020B0604020202020204" pitchFamily="34" charset="0"/>
              </a:rPr>
              <a:t>, </a:t>
            </a:r>
            <a:r>
              <a:rPr lang="en-US" sz="1900" i="1" dirty="0">
                <a:effectLst/>
                <a:latin typeface="Arial" panose="020B0604020202020204" pitchFamily="34" charset="0"/>
                <a:ea typeface="Calibri" panose="020F0502020204030204" pitchFamily="34" charset="0"/>
                <a:cs typeface="Arial" panose="020B0604020202020204" pitchFamily="34" charset="0"/>
              </a:rPr>
              <a:t>Disability Studies Quarterly</a:t>
            </a:r>
            <a:r>
              <a:rPr lang="en-US" sz="1900" dirty="0">
                <a:effectLst/>
                <a:latin typeface="Arial" panose="020B0604020202020204" pitchFamily="34" charset="0"/>
                <a:ea typeface="Calibri" panose="020F0502020204030204" pitchFamily="34" charset="0"/>
                <a:cs typeface="Arial" panose="020B0604020202020204" pitchFamily="34" charset="0"/>
              </a:rPr>
              <a:t> and the </a:t>
            </a:r>
            <a:r>
              <a:rPr lang="en-US" sz="1900" i="1" dirty="0">
                <a:effectLst/>
                <a:latin typeface="Arial" panose="020B0604020202020204" pitchFamily="34" charset="0"/>
                <a:ea typeface="Calibri" panose="020F0502020204030204" pitchFamily="34" charset="0"/>
                <a:cs typeface="Arial" panose="020B0604020202020204" pitchFamily="34" charset="0"/>
              </a:rPr>
              <a:t>Canadian Journal of Disability Studies</a:t>
            </a:r>
            <a:r>
              <a:rPr lang="en-US" sz="1900" dirty="0">
                <a:effectLst/>
                <a:latin typeface="Arial" panose="020B0604020202020204" pitchFamily="34" charset="0"/>
                <a:ea typeface="Calibri" panose="020F0502020204030204" pitchFamily="34" charset="0"/>
                <a:cs typeface="Arial" panose="020B0604020202020204" pitchFamily="34" charset="0"/>
              </a:rPr>
              <a:t> for relevant publications.</a:t>
            </a:r>
            <a:r>
              <a:rPr lang="en-CA" sz="1300" dirty="0">
                <a:effectLst/>
                <a:latin typeface="Arial" panose="020B0604020202020204" pitchFamily="34" charset="0"/>
                <a:cs typeface="Arial" panose="020B0604020202020204" pitchFamily="34" charset="0"/>
              </a:rPr>
              <a:t> </a:t>
            </a:r>
            <a:endParaRPr lang="en-US" sz="19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24371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857075-831F-AAFD-AC79-F4CEF07A3685}"/>
              </a:ext>
            </a:extLst>
          </p:cNvPr>
          <p:cNvSpPr txBox="1"/>
          <p:nvPr/>
        </p:nvSpPr>
        <p:spPr>
          <a:xfrm>
            <a:off x="1008993" y="1628195"/>
            <a:ext cx="9921766" cy="2862322"/>
          </a:xfrm>
          <a:prstGeom prst="rect">
            <a:avLst/>
          </a:prstGeom>
          <a:noFill/>
        </p:spPr>
        <p:txBody>
          <a:bodyPr wrap="square">
            <a:spAutoFit/>
          </a:bodyPr>
          <a:lstStyle/>
          <a:p>
            <a:pPr marL="0" indent="0">
              <a:buNone/>
            </a:pPr>
            <a:r>
              <a:rPr lang="en-US" sz="1800" dirty="0">
                <a:effectLst/>
                <a:latin typeface="Courier" pitchFamily="2" charset="0"/>
                <a:ea typeface="Calibri" panose="020F0502020204030204" pitchFamily="34" charset="0"/>
              </a:rPr>
              <a:t>(</a:t>
            </a:r>
            <a:r>
              <a:rPr lang="en-US" sz="1800" dirty="0" err="1">
                <a:effectLst/>
                <a:latin typeface="Courier" pitchFamily="2" charset="0"/>
                <a:ea typeface="Calibri" panose="020F0502020204030204" pitchFamily="34" charset="0"/>
              </a:rPr>
              <a:t>disabilit</a:t>
            </a:r>
            <a:r>
              <a:rPr lang="en-US" sz="1800" dirty="0">
                <a:effectLst/>
                <a:latin typeface="Courier" pitchFamily="2" charset="0"/>
                <a:ea typeface="Calibri" panose="020F0502020204030204" pitchFamily="34" charset="0"/>
              </a:rPr>
              <a:t>* OR </a:t>
            </a:r>
            <a:r>
              <a:rPr lang="en-US" sz="1800" dirty="0" err="1">
                <a:effectLst/>
                <a:latin typeface="Courier" pitchFamily="2" charset="0"/>
                <a:ea typeface="Calibri" panose="020F0502020204030204" pitchFamily="34" charset="0"/>
              </a:rPr>
              <a:t>disabl</a:t>
            </a:r>
            <a:r>
              <a:rPr lang="en-US" sz="1800" dirty="0">
                <a:effectLst/>
                <a:latin typeface="Courier" pitchFamily="2" charset="0"/>
                <a:ea typeface="Calibri" panose="020F0502020204030204" pitchFamily="34" charset="0"/>
              </a:rPr>
              <a:t>* OR "special need*” OR impair*) </a:t>
            </a:r>
            <a:r>
              <a:rPr lang="en-US" sz="1800" b="1" dirty="0">
                <a:effectLst/>
                <a:latin typeface="Courier" pitchFamily="2" charset="0"/>
                <a:ea typeface="Calibri" panose="020F0502020204030204" pitchFamily="34" charset="0"/>
              </a:rPr>
              <a:t>AND</a:t>
            </a:r>
            <a:r>
              <a:rPr lang="en-US" sz="1800" dirty="0">
                <a:effectLst/>
                <a:latin typeface="Courier" pitchFamily="2" charset="0"/>
                <a:ea typeface="Calibri" panose="020F0502020204030204" pitchFamily="34" charset="0"/>
              </a:rPr>
              <a:t> (marginal* OR stigma* OR </a:t>
            </a:r>
            <a:r>
              <a:rPr lang="en-US" sz="1800" dirty="0" err="1">
                <a:effectLst/>
                <a:latin typeface="Courier" pitchFamily="2" charset="0"/>
                <a:ea typeface="Calibri" panose="020F0502020204030204" pitchFamily="34" charset="0"/>
              </a:rPr>
              <a:t>minorit</a:t>
            </a:r>
            <a:r>
              <a:rPr lang="en-US" sz="1800" dirty="0">
                <a:effectLst/>
                <a:latin typeface="Courier" pitchFamily="2" charset="0"/>
                <a:ea typeface="Calibri" panose="020F0502020204030204" pitchFamily="34" charset="0"/>
              </a:rPr>
              <a:t>* OR </a:t>
            </a:r>
            <a:r>
              <a:rPr lang="en-US" sz="1800" dirty="0" err="1">
                <a:effectLst/>
                <a:latin typeface="Courier" pitchFamily="2" charset="0"/>
                <a:ea typeface="Calibri" panose="020F0502020204030204" pitchFamily="34" charset="0"/>
              </a:rPr>
              <a:t>positionalit</a:t>
            </a:r>
            <a:r>
              <a:rPr lang="en-US" sz="1800" dirty="0">
                <a:effectLst/>
                <a:latin typeface="Courier" pitchFamily="2" charset="0"/>
                <a:ea typeface="Calibri" panose="020F0502020204030204" pitchFamily="34" charset="0"/>
              </a:rPr>
              <a:t>* OR identity OR intersection* OR othering OR exclusion OR inclusion OR isolation OR underclass OR stereotype OR discrimination OR LGBTQ+ OR Gender OR Race OR Black OR "African American" OR Ethnic*) </a:t>
            </a:r>
            <a:r>
              <a:rPr lang="en-US" sz="1800" b="1" dirty="0">
                <a:effectLst/>
                <a:latin typeface="Courier" pitchFamily="2" charset="0"/>
                <a:ea typeface="Calibri" panose="020F0502020204030204" pitchFamily="34" charset="0"/>
              </a:rPr>
              <a:t>AND</a:t>
            </a:r>
            <a:r>
              <a:rPr lang="en-US" sz="1800" dirty="0">
                <a:effectLst/>
                <a:latin typeface="Courier" pitchFamily="2" charset="0"/>
                <a:ea typeface="Calibri" panose="020F0502020204030204" pitchFamily="34" charset="0"/>
              </a:rPr>
              <a:t> ("assistive software" OR "assistive </a:t>
            </a:r>
            <a:r>
              <a:rPr lang="en-US" sz="1800" dirty="0" err="1">
                <a:effectLst/>
                <a:latin typeface="Courier" pitchFamily="2" charset="0"/>
                <a:ea typeface="Calibri" panose="020F0502020204030204" pitchFamily="34" charset="0"/>
              </a:rPr>
              <a:t>technolog</a:t>
            </a:r>
            <a:r>
              <a:rPr lang="en-US" sz="1800" dirty="0">
                <a:effectLst/>
                <a:latin typeface="Courier" pitchFamily="2" charset="0"/>
                <a:ea typeface="Calibri" panose="020F0502020204030204" pitchFamily="34" charset="0"/>
              </a:rPr>
              <a:t>*" OR "artificial intelligence" OR "machine learning" OR "intelligent tutor" OR "smart tutor" OR "virtual assistant" OR “smart assistant” OR "adaptive </a:t>
            </a:r>
            <a:r>
              <a:rPr lang="en-US" sz="1800" dirty="0" err="1">
                <a:effectLst/>
                <a:latin typeface="Courier" pitchFamily="2" charset="0"/>
                <a:ea typeface="Calibri" panose="020F0502020204030204" pitchFamily="34" charset="0"/>
              </a:rPr>
              <a:t>technolog</a:t>
            </a:r>
            <a:r>
              <a:rPr lang="en-US" sz="1800" dirty="0">
                <a:effectLst/>
                <a:latin typeface="Courier" pitchFamily="2" charset="0"/>
                <a:ea typeface="Calibri" panose="020F0502020204030204" pitchFamily="34" charset="0"/>
              </a:rPr>
              <a:t>*" OR "browser extension" OR "Google Assistant" OR Alexa) </a:t>
            </a:r>
            <a:r>
              <a:rPr lang="en-US" sz="1800" b="1" dirty="0">
                <a:effectLst/>
                <a:latin typeface="Courier" pitchFamily="2" charset="0"/>
                <a:ea typeface="Calibri" panose="020F0502020204030204" pitchFamily="34" charset="0"/>
              </a:rPr>
              <a:t>AND</a:t>
            </a:r>
            <a:r>
              <a:rPr lang="en-US" sz="1800" dirty="0">
                <a:effectLst/>
                <a:latin typeface="Courier" pitchFamily="2" charset="0"/>
                <a:ea typeface="Calibri" panose="020F0502020204030204" pitchFamily="34" charset="0"/>
              </a:rPr>
              <a:t> ("adult education" OR "higher education" OR Postsecondary OR University OR College OR Undergraduate OR Tertiary)</a:t>
            </a:r>
            <a:endParaRPr lang="en-US" sz="1800" dirty="0">
              <a:latin typeface="Courier" pitchFamily="2" charset="0"/>
              <a:cs typeface="Times New Roman" panose="02020603050405020304" pitchFamily="18" charset="0"/>
            </a:endParaRPr>
          </a:p>
        </p:txBody>
      </p:sp>
    </p:spTree>
    <p:extLst>
      <p:ext uri="{BB962C8B-B14F-4D97-AF65-F5344CB8AC3E}">
        <p14:creationId xmlns:p14="http://schemas.microsoft.com/office/powerpoint/2010/main" val="1452313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Exclusion criteria</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normAutofit lnSpcReduction="10000"/>
          </a:bodyPr>
          <a:lstStyle/>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did not address a disabled/impaired population.</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population was not post-secondary students studying in a formal institution of higher education. </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did not address either a) intersectionality of identity characteristics, or b) a specific marginalized community. </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was focused on intellectual disability.</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did not address the use of AT (it did not need to be the primary focus but had to play a significant role, and outcomes could vary – whether it was impact on achievement, willingness to use technology, feelings of stigma, etc.);</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was not conducted in North America; we decided early on to limit ourselves geographically to focus on informing educational practice most relevant to the Canadian context, as the proposal and team resources were not designed to analyze the multitude of international contexts.</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9459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Results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r>
              <a:rPr lang="en-US" sz="1800" dirty="0">
                <a:effectLst/>
                <a:latin typeface="Arial" panose="020B0604020202020204" pitchFamily="34" charset="0"/>
                <a:ea typeface="Calibri" panose="020F0502020204030204" pitchFamily="34" charset="0"/>
                <a:cs typeface="Arial" panose="020B0604020202020204" pitchFamily="34" charset="0"/>
              </a:rPr>
              <a:t>A total of 1,241 results were obtained by searches, which were added to an existing database of 305 records in a collection gathered for a prior review of AI-based virtual assistants for post-secondary students with disabilities (see </a:t>
            </a:r>
            <a:r>
              <a:rPr lang="en-US" sz="1800" dirty="0" err="1">
                <a:effectLst/>
                <a:latin typeface="Arial" panose="020B0604020202020204" pitchFamily="34" charset="0"/>
                <a:ea typeface="Calibri" panose="020F0502020204030204" pitchFamily="34" charset="0"/>
                <a:cs typeface="Arial" panose="020B0604020202020204" pitchFamily="34" charset="0"/>
              </a:rPr>
              <a:t>Fichten</a:t>
            </a:r>
            <a:r>
              <a:rPr lang="en-US" sz="1800" dirty="0">
                <a:effectLst/>
                <a:latin typeface="Arial" panose="020B0604020202020204" pitchFamily="34" charset="0"/>
                <a:ea typeface="Calibri" panose="020F0502020204030204" pitchFamily="34" charset="0"/>
                <a:cs typeface="Arial" panose="020B0604020202020204" pitchFamily="34" charset="0"/>
              </a:rPr>
              <a:t> et al., 2021), which brought the total to 1,546 records. </a:t>
            </a:r>
          </a:p>
          <a:p>
            <a:endParaRPr lang="en-US" sz="1800" dirty="0">
              <a:effectLst/>
              <a:latin typeface="Arial" panose="020B0604020202020204" pitchFamily="34" charset="0"/>
              <a:ea typeface="Calibri" panose="020F0502020204030204" pitchFamily="34" charset="0"/>
              <a:cs typeface="Arial" panose="020B0604020202020204" pitchFamily="34" charset="0"/>
            </a:endParaRPr>
          </a:p>
          <a:p>
            <a:r>
              <a:rPr lang="en-US" sz="1800" dirty="0">
                <a:effectLst/>
                <a:latin typeface="Arial" panose="020B0604020202020204" pitchFamily="34" charset="0"/>
                <a:ea typeface="Calibri" panose="020F0502020204030204" pitchFamily="34" charset="0"/>
                <a:cs typeface="Arial" panose="020B0604020202020204" pitchFamily="34" charset="0"/>
              </a:rPr>
              <a:t>After removing duplicates, a collection of 1,136 records was left to undergo abstract screening</a:t>
            </a:r>
            <a:r>
              <a:rPr lang="en-CA" sz="1800" dirty="0">
                <a:latin typeface="Arial" panose="020B0604020202020204" pitchFamily="34" charset="0"/>
                <a:ea typeface="Calibri" panose="020F0502020204030204" pitchFamily="34" charset="0"/>
                <a:cs typeface="Arial" panose="020B0604020202020204" pitchFamily="34" charset="0"/>
              </a:rPr>
              <a:t>.</a:t>
            </a:r>
          </a:p>
          <a:p>
            <a:endParaRPr lang="en-CA" sz="1800" dirty="0">
              <a:latin typeface="Arial" panose="020B0604020202020204" pitchFamily="34" charset="0"/>
              <a:ea typeface="Calibri" panose="020F0502020204030204" pitchFamily="34" charset="0"/>
              <a:cs typeface="Arial" panose="020B0604020202020204" pitchFamily="34" charset="0"/>
            </a:endParaRPr>
          </a:p>
          <a:p>
            <a:r>
              <a:rPr lang="en-CA" sz="1800" dirty="0">
                <a:latin typeface="Arial" panose="020B0604020202020204" pitchFamily="34" charset="0"/>
                <a:ea typeface="Calibri" panose="020F0502020204030204" pitchFamily="34" charset="0"/>
                <a:cs typeface="Arial" panose="020B0604020202020204" pitchFamily="34" charset="0"/>
              </a:rPr>
              <a:t>151 results were coded for full-text review, of which 146 were obtained and reviewed</a:t>
            </a:r>
          </a:p>
          <a:p>
            <a:endParaRPr lang="en-CA" sz="1800" dirty="0">
              <a:latin typeface="Arial" panose="020B0604020202020204" pitchFamily="34" charset="0"/>
              <a:ea typeface="Calibri" panose="020F0502020204030204" pitchFamily="34" charset="0"/>
              <a:cs typeface="Arial" panose="020B0604020202020204" pitchFamily="34" charset="0"/>
            </a:endParaRPr>
          </a:p>
          <a:p>
            <a:r>
              <a:rPr lang="en-CA" sz="1800" dirty="0">
                <a:latin typeface="Arial" panose="020B0604020202020204" pitchFamily="34" charset="0"/>
                <a:ea typeface="Calibri" panose="020F0502020204030204" pitchFamily="34" charset="0"/>
                <a:cs typeface="Arial" panose="020B0604020202020204" pitchFamily="34" charset="0"/>
              </a:rPr>
              <a:t>12 publications were included in the final review (three dissertations, two book chapters, one conference paper, and five journal articles)</a:t>
            </a: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6328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lowchart of records&#10;&#10;Description automatically generated">
            <a:extLst>
              <a:ext uri="{FF2B5EF4-FFF2-40B4-BE49-F238E27FC236}">
                <a16:creationId xmlns:a16="http://schemas.microsoft.com/office/drawing/2014/main" id="{544BC23C-5A73-40A6-535D-6DD27C5D2DB0}"/>
              </a:ext>
            </a:extLst>
          </p:cNvPr>
          <p:cNvPicPr>
            <a:picLocks noChangeAspect="1"/>
          </p:cNvPicPr>
          <p:nvPr/>
        </p:nvPicPr>
        <p:blipFill>
          <a:blip r:embed="rId2"/>
          <a:stretch>
            <a:fillRect/>
          </a:stretch>
        </p:blipFill>
        <p:spPr>
          <a:xfrm>
            <a:off x="3018995" y="85258"/>
            <a:ext cx="6154009" cy="6687483"/>
          </a:xfrm>
          <a:prstGeom prst="rect">
            <a:avLst/>
          </a:prstGeom>
        </p:spPr>
      </p:pic>
    </p:spTree>
    <p:extLst>
      <p:ext uri="{BB962C8B-B14F-4D97-AF65-F5344CB8AC3E}">
        <p14:creationId xmlns:p14="http://schemas.microsoft.com/office/powerpoint/2010/main" val="2605487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Results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r>
              <a:rPr lang="en-US" sz="1800" dirty="0">
                <a:effectLst/>
                <a:latin typeface="Arial" panose="020B0604020202020204" pitchFamily="34" charset="0"/>
                <a:ea typeface="Calibri" panose="020F0502020204030204" pitchFamily="34" charset="0"/>
                <a:cs typeface="Arial" panose="020B0604020202020204" pitchFamily="34" charset="0"/>
              </a:rPr>
              <a:t>8 studies addressed intersectionality</a:t>
            </a:r>
          </a:p>
          <a:p>
            <a:r>
              <a:rPr lang="en-US" sz="1800" dirty="0">
                <a:latin typeface="Arial" panose="020B0604020202020204" pitchFamily="34" charset="0"/>
                <a:ea typeface="Calibri" panose="020F0502020204030204" pitchFamily="34" charset="0"/>
                <a:cs typeface="Arial" panose="020B0604020202020204" pitchFamily="34" charset="0"/>
              </a:rPr>
              <a:t>3 discussed elements of marginalization and/or privilege</a:t>
            </a:r>
          </a:p>
          <a:p>
            <a:r>
              <a:rPr lang="en-US" sz="1800" dirty="0">
                <a:latin typeface="Arial" panose="020B0604020202020204" pitchFamily="34" charset="0"/>
                <a:ea typeface="Calibri" panose="020F0502020204030204" pitchFamily="34" charset="0"/>
                <a:cs typeface="Arial" panose="020B0604020202020204" pitchFamily="34" charset="0"/>
              </a:rPr>
              <a:t>6 studies had themes of stigma associated with disability</a:t>
            </a:r>
          </a:p>
          <a:p>
            <a:endParaRPr lang="en-US" sz="1800" dirty="0">
              <a:latin typeface="Arial" panose="020B0604020202020204" pitchFamily="34" charset="0"/>
              <a:ea typeface="Calibri" panose="020F0502020204030204" pitchFamily="34" charset="0"/>
              <a:cs typeface="Arial" panose="020B0604020202020204" pitchFamily="34" charset="0"/>
            </a:endParaRPr>
          </a:p>
          <a:p>
            <a:r>
              <a:rPr lang="en-US" sz="1800" dirty="0">
                <a:latin typeface="Arial" panose="020B0604020202020204" pitchFamily="34" charset="0"/>
                <a:ea typeface="Calibri" panose="020F0502020204030204" pitchFamily="34" charset="0"/>
                <a:cs typeface="Arial" panose="020B0604020202020204" pitchFamily="34" charset="0"/>
              </a:rPr>
              <a:t>Gender was the most frequently considered identity factor (7 of 12 studies)</a:t>
            </a:r>
          </a:p>
          <a:p>
            <a:r>
              <a:rPr lang="en-US" sz="1800" dirty="0">
                <a:latin typeface="Arial" panose="020B0604020202020204" pitchFamily="34" charset="0"/>
                <a:ea typeface="Calibri" panose="020F0502020204030204" pitchFamily="34" charset="0"/>
                <a:cs typeface="Arial" panose="020B0604020202020204" pitchFamily="34" charset="0"/>
              </a:rPr>
              <a:t>Race or cultural background was considered in 5</a:t>
            </a:r>
          </a:p>
          <a:p>
            <a:r>
              <a:rPr lang="en-US" sz="1800" dirty="0">
                <a:latin typeface="Arial" panose="020B0604020202020204" pitchFamily="34" charset="0"/>
                <a:ea typeface="Calibri" panose="020F0502020204030204" pitchFamily="34" charset="0"/>
                <a:cs typeface="Arial" panose="020B0604020202020204" pitchFamily="34" charset="0"/>
              </a:rPr>
              <a:t>Other identity intersections that appeared were socio-economic status (1) and age (2)</a:t>
            </a:r>
          </a:p>
          <a:p>
            <a:endParaRPr lang="en-US" sz="1800" dirty="0">
              <a:latin typeface="Arial" panose="020B0604020202020204" pitchFamily="34" charset="0"/>
              <a:ea typeface="Calibri" panose="020F0502020204030204" pitchFamily="34" charset="0"/>
              <a:cs typeface="Arial" panose="020B0604020202020204" pitchFamily="34" charset="0"/>
            </a:endParaRP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9256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Results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We found no studies where participatory action research was employed to engage students with disabilities in the design of tools.</a:t>
            </a:r>
          </a:p>
          <a:p>
            <a:pPr>
              <a:spcAft>
                <a:spcPts val="600"/>
              </a:spcAft>
            </a:pPr>
            <a:r>
              <a:rPr lang="en-CA" sz="1800" dirty="0">
                <a:effectLst/>
                <a:latin typeface="Arial" panose="020B0604020202020204" pitchFamily="34" charset="0"/>
                <a:ea typeface="Calibri" panose="020F0502020204030204" pitchFamily="34" charset="0"/>
                <a:cs typeface="Arial" panose="020B0604020202020204" pitchFamily="34" charset="0"/>
              </a:rPr>
              <a:t>Few publications discussing the intersection of disability with other identity factors were focused on how it impacts use or choice of AT for post-secondary students, evincing a gap in the literature to be addressed.</a:t>
            </a:r>
          </a:p>
          <a:p>
            <a:pPr>
              <a:spcAft>
                <a:spcPts val="600"/>
              </a:spcAft>
            </a:pPr>
            <a:endParaRPr lang="en-CA" sz="1800" dirty="0">
              <a:effectLst/>
              <a:latin typeface="Arial" panose="020B0604020202020204" pitchFamily="34" charset="0"/>
              <a:ea typeface="Calibri" panose="020F0502020204030204" pitchFamily="34" charset="0"/>
              <a:cs typeface="Arial" panose="020B0604020202020204" pitchFamily="34" charset="0"/>
            </a:endParaRP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Most publications discussed AT broadly, and with various examples, without focusing on any specific technology.</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Most publications also treated disability broadly rather than focusing on students with specific issues. Visual disabilities appeared most frequently.</a:t>
            </a: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6474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0B8BF-56A7-ECD7-BE80-4FCF5E1D149C}"/>
              </a:ext>
            </a:extLst>
          </p:cNvPr>
          <p:cNvSpPr>
            <a:spLocks noGrp="1"/>
          </p:cNvSpPr>
          <p:nvPr>
            <p:ph type="title"/>
          </p:nvPr>
        </p:nvSpPr>
        <p:spPr/>
        <p:txBody>
          <a:bodyPr>
            <a:normAutofit/>
          </a:bodyPr>
          <a:lstStyle/>
          <a:p>
            <a:r>
              <a:rPr kumimoji="0" lang="en-US" altLang="en-US" sz="4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Disabilities within the included studies</a:t>
            </a:r>
            <a:r>
              <a:rPr kumimoji="0" lang="en-US" altLang="en-US" sz="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r>
            <a:br>
              <a:rPr kumimoji="0" lang="en-US" altLang="en-US" sz="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36A9E4DD-69C1-3807-24A5-840E96001DA9}"/>
              </a:ext>
            </a:extLst>
          </p:cNvPr>
          <p:cNvGraphicFramePr>
            <a:graphicFrameLocks noGrp="1"/>
          </p:cNvGraphicFramePr>
          <p:nvPr>
            <p:extLst>
              <p:ext uri="{D42A27DB-BD31-4B8C-83A1-F6EECF244321}">
                <p14:modId xmlns:p14="http://schemas.microsoft.com/office/powerpoint/2010/main" val="555113567"/>
              </p:ext>
            </p:extLst>
          </p:nvPr>
        </p:nvGraphicFramePr>
        <p:xfrm>
          <a:off x="838200" y="1825625"/>
          <a:ext cx="8128000" cy="3708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264790369"/>
                    </a:ext>
                  </a:extLst>
                </a:gridCol>
                <a:gridCol w="4064000">
                  <a:extLst>
                    <a:ext uri="{9D8B030D-6E8A-4147-A177-3AD203B41FA5}">
                      <a16:colId xmlns:a16="http://schemas.microsoft.com/office/drawing/2014/main" val="722517749"/>
                    </a:ext>
                  </a:extLst>
                </a:gridCol>
              </a:tblGrid>
              <a:tr h="370840">
                <a:tc>
                  <a:txBody>
                    <a:bodyPr/>
                    <a:lstStyle/>
                    <a:p>
                      <a:r>
                        <a:rPr lang="en-CA" dirty="0"/>
                        <a:t>Disability</a:t>
                      </a:r>
                    </a:p>
                  </a:txBody>
                  <a:tcPr/>
                </a:tc>
                <a:tc>
                  <a:txBody>
                    <a:bodyPr/>
                    <a:lstStyle/>
                    <a:p>
                      <a:r>
                        <a:rPr lang="en-CA" dirty="0"/>
                        <a:t>Frequency count</a:t>
                      </a:r>
                    </a:p>
                  </a:txBody>
                  <a:tcPr/>
                </a:tc>
                <a:extLst>
                  <a:ext uri="{0D108BD9-81ED-4DB2-BD59-A6C34878D82A}">
                    <a16:rowId xmlns:a16="http://schemas.microsoft.com/office/drawing/2014/main" val="3976814546"/>
                  </a:ext>
                </a:extLst>
              </a:tr>
              <a:tr h="370840">
                <a:tc>
                  <a:txBody>
                    <a:bodyPr/>
                    <a:lstStyle/>
                    <a:p>
                      <a:r>
                        <a:rPr lang="en-CA" dirty="0"/>
                        <a:t>Visual impairment</a:t>
                      </a:r>
                    </a:p>
                  </a:txBody>
                  <a:tcPr/>
                </a:tc>
                <a:tc>
                  <a:txBody>
                    <a:bodyPr/>
                    <a:lstStyle/>
                    <a:p>
                      <a:r>
                        <a:rPr lang="en-CA" dirty="0"/>
                        <a:t>10</a:t>
                      </a:r>
                    </a:p>
                  </a:txBody>
                  <a:tcPr/>
                </a:tc>
                <a:extLst>
                  <a:ext uri="{0D108BD9-81ED-4DB2-BD59-A6C34878D82A}">
                    <a16:rowId xmlns:a16="http://schemas.microsoft.com/office/drawing/2014/main" val="3529162451"/>
                  </a:ext>
                </a:extLst>
              </a:tr>
              <a:tr h="370840">
                <a:tc>
                  <a:txBody>
                    <a:bodyPr/>
                    <a:lstStyle/>
                    <a:p>
                      <a:r>
                        <a:rPr lang="en-CA" dirty="0"/>
                        <a:t>Limited mobility</a:t>
                      </a:r>
                    </a:p>
                  </a:txBody>
                  <a:tcPr/>
                </a:tc>
                <a:tc>
                  <a:txBody>
                    <a:bodyPr/>
                    <a:lstStyle/>
                    <a:p>
                      <a:r>
                        <a:rPr lang="en-CA" dirty="0"/>
                        <a:t>10</a:t>
                      </a:r>
                    </a:p>
                  </a:txBody>
                  <a:tcPr/>
                </a:tc>
                <a:extLst>
                  <a:ext uri="{0D108BD9-81ED-4DB2-BD59-A6C34878D82A}">
                    <a16:rowId xmlns:a16="http://schemas.microsoft.com/office/drawing/2014/main" val="3482933512"/>
                  </a:ext>
                </a:extLst>
              </a:tr>
              <a:tr h="370840">
                <a:tc>
                  <a:txBody>
                    <a:bodyPr/>
                    <a:lstStyle/>
                    <a:p>
                      <a:r>
                        <a:rPr lang="en-CA" dirty="0"/>
                        <a:t>Learning disability</a:t>
                      </a:r>
                    </a:p>
                  </a:txBody>
                  <a:tcPr/>
                </a:tc>
                <a:tc>
                  <a:txBody>
                    <a:bodyPr/>
                    <a:lstStyle/>
                    <a:p>
                      <a:r>
                        <a:rPr lang="en-CA" dirty="0"/>
                        <a:t>6</a:t>
                      </a:r>
                    </a:p>
                  </a:txBody>
                  <a:tcPr/>
                </a:tc>
                <a:extLst>
                  <a:ext uri="{0D108BD9-81ED-4DB2-BD59-A6C34878D82A}">
                    <a16:rowId xmlns:a16="http://schemas.microsoft.com/office/drawing/2014/main" val="4087037919"/>
                  </a:ext>
                </a:extLst>
              </a:tr>
              <a:tr h="370840">
                <a:tc>
                  <a:txBody>
                    <a:bodyPr/>
                    <a:lstStyle/>
                    <a:p>
                      <a:r>
                        <a:rPr lang="en-CA" dirty="0"/>
                        <a:t>Hearing impairment</a:t>
                      </a:r>
                    </a:p>
                  </a:txBody>
                  <a:tcPr/>
                </a:tc>
                <a:tc>
                  <a:txBody>
                    <a:bodyPr/>
                    <a:lstStyle/>
                    <a:p>
                      <a:r>
                        <a:rPr lang="en-CA" dirty="0"/>
                        <a:t>4</a:t>
                      </a:r>
                    </a:p>
                  </a:txBody>
                  <a:tcPr/>
                </a:tc>
                <a:extLst>
                  <a:ext uri="{0D108BD9-81ED-4DB2-BD59-A6C34878D82A}">
                    <a16:rowId xmlns:a16="http://schemas.microsoft.com/office/drawing/2014/main" val="2462571178"/>
                  </a:ext>
                </a:extLst>
              </a:tr>
              <a:tr h="370840">
                <a:tc>
                  <a:txBody>
                    <a:bodyPr/>
                    <a:lstStyle/>
                    <a:p>
                      <a:r>
                        <a:rPr lang="en-CA" dirty="0"/>
                        <a:t>Autism</a:t>
                      </a:r>
                    </a:p>
                  </a:txBody>
                  <a:tcPr/>
                </a:tc>
                <a:tc>
                  <a:txBody>
                    <a:bodyPr/>
                    <a:lstStyle/>
                    <a:p>
                      <a:r>
                        <a:rPr lang="en-CA" dirty="0"/>
                        <a:t>3</a:t>
                      </a:r>
                    </a:p>
                  </a:txBody>
                  <a:tcPr/>
                </a:tc>
                <a:extLst>
                  <a:ext uri="{0D108BD9-81ED-4DB2-BD59-A6C34878D82A}">
                    <a16:rowId xmlns:a16="http://schemas.microsoft.com/office/drawing/2014/main" val="636563591"/>
                  </a:ext>
                </a:extLst>
              </a:tr>
              <a:tr h="370840">
                <a:tc>
                  <a:txBody>
                    <a:bodyPr/>
                    <a:lstStyle/>
                    <a:p>
                      <a:r>
                        <a:rPr lang="en-CA" dirty="0"/>
                        <a:t>ADHD</a:t>
                      </a:r>
                    </a:p>
                  </a:txBody>
                  <a:tcPr/>
                </a:tc>
                <a:tc>
                  <a:txBody>
                    <a:bodyPr/>
                    <a:lstStyle/>
                    <a:p>
                      <a:r>
                        <a:rPr lang="en-CA" dirty="0"/>
                        <a:t>2</a:t>
                      </a:r>
                    </a:p>
                  </a:txBody>
                  <a:tcPr/>
                </a:tc>
                <a:extLst>
                  <a:ext uri="{0D108BD9-81ED-4DB2-BD59-A6C34878D82A}">
                    <a16:rowId xmlns:a16="http://schemas.microsoft.com/office/drawing/2014/main" val="2786208422"/>
                  </a:ext>
                </a:extLst>
              </a:tr>
              <a:tr h="370840">
                <a:tc>
                  <a:txBody>
                    <a:bodyPr/>
                    <a:lstStyle/>
                    <a:p>
                      <a:r>
                        <a:rPr lang="en-CA" dirty="0"/>
                        <a:t>Mental health difficulty</a:t>
                      </a:r>
                    </a:p>
                  </a:txBody>
                  <a:tcPr/>
                </a:tc>
                <a:tc>
                  <a:txBody>
                    <a:bodyPr/>
                    <a:lstStyle/>
                    <a:p>
                      <a:r>
                        <a:rPr lang="en-CA" dirty="0"/>
                        <a:t>2</a:t>
                      </a:r>
                    </a:p>
                  </a:txBody>
                  <a:tcPr/>
                </a:tc>
                <a:extLst>
                  <a:ext uri="{0D108BD9-81ED-4DB2-BD59-A6C34878D82A}">
                    <a16:rowId xmlns:a16="http://schemas.microsoft.com/office/drawing/2014/main" val="3750982375"/>
                  </a:ext>
                </a:extLst>
              </a:tr>
              <a:tr h="370840">
                <a:tc>
                  <a:txBody>
                    <a:bodyPr/>
                    <a:lstStyle/>
                    <a:p>
                      <a:r>
                        <a:rPr lang="en-CA" dirty="0"/>
                        <a:t>Brain injury</a:t>
                      </a:r>
                    </a:p>
                  </a:txBody>
                  <a:tcPr/>
                </a:tc>
                <a:tc>
                  <a:txBody>
                    <a:bodyPr/>
                    <a:lstStyle/>
                    <a:p>
                      <a:r>
                        <a:rPr lang="en-CA" dirty="0"/>
                        <a:t>2</a:t>
                      </a:r>
                    </a:p>
                  </a:txBody>
                  <a:tcPr/>
                </a:tc>
                <a:extLst>
                  <a:ext uri="{0D108BD9-81ED-4DB2-BD59-A6C34878D82A}">
                    <a16:rowId xmlns:a16="http://schemas.microsoft.com/office/drawing/2014/main" val="2817199412"/>
                  </a:ext>
                </a:extLst>
              </a:tr>
              <a:tr h="370840">
                <a:tc>
                  <a:txBody>
                    <a:bodyPr/>
                    <a:lstStyle/>
                    <a:p>
                      <a:r>
                        <a:rPr lang="en-CA" dirty="0"/>
                        <a:t>Limited use of hands</a:t>
                      </a:r>
                    </a:p>
                  </a:txBody>
                  <a:tcPr/>
                </a:tc>
                <a:tc>
                  <a:txBody>
                    <a:bodyPr/>
                    <a:lstStyle/>
                    <a:p>
                      <a:r>
                        <a:rPr lang="en-CA" dirty="0"/>
                        <a:t>1</a:t>
                      </a:r>
                    </a:p>
                  </a:txBody>
                  <a:tcPr/>
                </a:tc>
                <a:extLst>
                  <a:ext uri="{0D108BD9-81ED-4DB2-BD59-A6C34878D82A}">
                    <a16:rowId xmlns:a16="http://schemas.microsoft.com/office/drawing/2014/main" val="1640350463"/>
                  </a:ext>
                </a:extLst>
              </a:tr>
            </a:tbl>
          </a:graphicData>
        </a:graphic>
      </p:graphicFrame>
    </p:spTree>
    <p:extLst>
      <p:ext uri="{BB962C8B-B14F-4D97-AF65-F5344CB8AC3E}">
        <p14:creationId xmlns:p14="http://schemas.microsoft.com/office/powerpoint/2010/main" val="362190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0B8BF-56A7-ECD7-BE80-4FCF5E1D149C}"/>
              </a:ext>
            </a:extLst>
          </p:cNvPr>
          <p:cNvSpPr>
            <a:spLocks noGrp="1"/>
          </p:cNvSpPr>
          <p:nvPr>
            <p:ph type="title"/>
          </p:nvPr>
        </p:nvSpPr>
        <p:spPr/>
        <p:txBody>
          <a:bodyPr>
            <a:normAutofit/>
          </a:bodyPr>
          <a:lstStyle/>
          <a:p>
            <a:r>
              <a:rPr kumimoji="0" lang="en-US" altLang="en-US" sz="4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AT types within included studies</a:t>
            </a:r>
            <a:r>
              <a:rPr kumimoji="0" lang="en-US" altLang="en-US" sz="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r>
            <a:br>
              <a:rPr kumimoji="0" lang="en-US" altLang="en-US" sz="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36A9E4DD-69C1-3807-24A5-840E96001DA9}"/>
              </a:ext>
            </a:extLst>
          </p:cNvPr>
          <p:cNvGraphicFramePr>
            <a:graphicFrameLocks noGrp="1"/>
          </p:cNvGraphicFramePr>
          <p:nvPr>
            <p:extLst>
              <p:ext uri="{D42A27DB-BD31-4B8C-83A1-F6EECF244321}">
                <p14:modId xmlns:p14="http://schemas.microsoft.com/office/powerpoint/2010/main" val="4139433072"/>
              </p:ext>
            </p:extLst>
          </p:nvPr>
        </p:nvGraphicFramePr>
        <p:xfrm>
          <a:off x="838200" y="1168676"/>
          <a:ext cx="8128000" cy="55626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264790369"/>
                    </a:ext>
                  </a:extLst>
                </a:gridCol>
                <a:gridCol w="4064000">
                  <a:extLst>
                    <a:ext uri="{9D8B030D-6E8A-4147-A177-3AD203B41FA5}">
                      <a16:colId xmlns:a16="http://schemas.microsoft.com/office/drawing/2014/main" val="722517749"/>
                    </a:ext>
                  </a:extLst>
                </a:gridCol>
              </a:tblGrid>
              <a:tr h="370840">
                <a:tc>
                  <a:txBody>
                    <a:bodyPr/>
                    <a:lstStyle/>
                    <a:p>
                      <a:r>
                        <a:rPr lang="en-CA" dirty="0"/>
                        <a:t>Assistive technology</a:t>
                      </a:r>
                    </a:p>
                  </a:txBody>
                  <a:tcPr/>
                </a:tc>
                <a:tc>
                  <a:txBody>
                    <a:bodyPr/>
                    <a:lstStyle/>
                    <a:p>
                      <a:r>
                        <a:rPr lang="en-CA" dirty="0"/>
                        <a:t>Frequency count</a:t>
                      </a:r>
                    </a:p>
                  </a:txBody>
                  <a:tcPr/>
                </a:tc>
                <a:extLst>
                  <a:ext uri="{0D108BD9-81ED-4DB2-BD59-A6C34878D82A}">
                    <a16:rowId xmlns:a16="http://schemas.microsoft.com/office/drawing/2014/main" val="3976814546"/>
                  </a:ext>
                </a:extLst>
              </a:tr>
              <a:tr h="370840">
                <a:tc>
                  <a:txBody>
                    <a:bodyPr/>
                    <a:lstStyle/>
                    <a:p>
                      <a:r>
                        <a:rPr lang="en-CA" dirty="0"/>
                        <a:t>Text-to-speech</a:t>
                      </a:r>
                    </a:p>
                  </a:txBody>
                  <a:tcPr/>
                </a:tc>
                <a:tc>
                  <a:txBody>
                    <a:bodyPr/>
                    <a:lstStyle/>
                    <a:p>
                      <a:r>
                        <a:rPr lang="en-CA" dirty="0"/>
                        <a:t>10</a:t>
                      </a:r>
                    </a:p>
                  </a:txBody>
                  <a:tcPr/>
                </a:tc>
                <a:extLst>
                  <a:ext uri="{0D108BD9-81ED-4DB2-BD59-A6C34878D82A}">
                    <a16:rowId xmlns:a16="http://schemas.microsoft.com/office/drawing/2014/main" val="3529162451"/>
                  </a:ext>
                </a:extLst>
              </a:tr>
              <a:tr h="370840">
                <a:tc>
                  <a:txBody>
                    <a:bodyPr/>
                    <a:lstStyle/>
                    <a:p>
                      <a:r>
                        <a:rPr lang="en-CA" dirty="0"/>
                        <a:t>Smartphone apps</a:t>
                      </a:r>
                    </a:p>
                  </a:txBody>
                  <a:tcPr/>
                </a:tc>
                <a:tc>
                  <a:txBody>
                    <a:bodyPr/>
                    <a:lstStyle/>
                    <a:p>
                      <a:r>
                        <a:rPr lang="en-CA" dirty="0"/>
                        <a:t>10</a:t>
                      </a:r>
                    </a:p>
                  </a:txBody>
                  <a:tcPr/>
                </a:tc>
                <a:extLst>
                  <a:ext uri="{0D108BD9-81ED-4DB2-BD59-A6C34878D82A}">
                    <a16:rowId xmlns:a16="http://schemas.microsoft.com/office/drawing/2014/main" val="3482933512"/>
                  </a:ext>
                </a:extLst>
              </a:tr>
              <a:tr h="370840">
                <a:tc>
                  <a:txBody>
                    <a:bodyPr/>
                    <a:lstStyle/>
                    <a:p>
                      <a:r>
                        <a:rPr lang="en-CA" dirty="0"/>
                        <a:t>Notetakers</a:t>
                      </a:r>
                    </a:p>
                  </a:txBody>
                  <a:tcPr/>
                </a:tc>
                <a:tc>
                  <a:txBody>
                    <a:bodyPr/>
                    <a:lstStyle/>
                    <a:p>
                      <a:r>
                        <a:rPr lang="en-CA" dirty="0"/>
                        <a:t>3</a:t>
                      </a:r>
                    </a:p>
                  </a:txBody>
                  <a:tcPr/>
                </a:tc>
                <a:extLst>
                  <a:ext uri="{0D108BD9-81ED-4DB2-BD59-A6C34878D82A}">
                    <a16:rowId xmlns:a16="http://schemas.microsoft.com/office/drawing/2014/main" val="4087037919"/>
                  </a:ext>
                </a:extLst>
              </a:tr>
              <a:tr h="370840">
                <a:tc>
                  <a:txBody>
                    <a:bodyPr/>
                    <a:lstStyle/>
                    <a:p>
                      <a:r>
                        <a:rPr lang="en-CA" dirty="0"/>
                        <a:t>Audio recording</a:t>
                      </a:r>
                    </a:p>
                  </a:txBody>
                  <a:tcPr/>
                </a:tc>
                <a:tc>
                  <a:txBody>
                    <a:bodyPr/>
                    <a:lstStyle/>
                    <a:p>
                      <a:r>
                        <a:rPr lang="en-CA" dirty="0"/>
                        <a:t>3</a:t>
                      </a:r>
                    </a:p>
                  </a:txBody>
                  <a:tcPr/>
                </a:tc>
                <a:extLst>
                  <a:ext uri="{0D108BD9-81ED-4DB2-BD59-A6C34878D82A}">
                    <a16:rowId xmlns:a16="http://schemas.microsoft.com/office/drawing/2014/main" val="2462571178"/>
                  </a:ext>
                </a:extLst>
              </a:tr>
              <a:tr h="370840">
                <a:tc>
                  <a:txBody>
                    <a:bodyPr/>
                    <a:lstStyle/>
                    <a:p>
                      <a:r>
                        <a:rPr lang="en-CA" dirty="0"/>
                        <a:t>Virtual assistants</a:t>
                      </a:r>
                    </a:p>
                  </a:txBody>
                  <a:tcPr/>
                </a:tc>
                <a:tc>
                  <a:txBody>
                    <a:bodyPr/>
                    <a:lstStyle/>
                    <a:p>
                      <a:r>
                        <a:rPr lang="en-CA" dirty="0"/>
                        <a:t>2</a:t>
                      </a:r>
                    </a:p>
                  </a:txBody>
                  <a:tcPr/>
                </a:tc>
                <a:extLst>
                  <a:ext uri="{0D108BD9-81ED-4DB2-BD59-A6C34878D82A}">
                    <a16:rowId xmlns:a16="http://schemas.microsoft.com/office/drawing/2014/main" val="636563591"/>
                  </a:ext>
                </a:extLst>
              </a:tr>
              <a:tr h="370840">
                <a:tc>
                  <a:txBody>
                    <a:bodyPr/>
                    <a:lstStyle/>
                    <a:p>
                      <a:r>
                        <a:rPr lang="en-CA" dirty="0"/>
                        <a:t>Captions</a:t>
                      </a:r>
                    </a:p>
                  </a:txBody>
                  <a:tcPr/>
                </a:tc>
                <a:tc>
                  <a:txBody>
                    <a:bodyPr/>
                    <a:lstStyle/>
                    <a:p>
                      <a:r>
                        <a:rPr lang="en-CA" dirty="0"/>
                        <a:t>2</a:t>
                      </a:r>
                    </a:p>
                  </a:txBody>
                  <a:tcPr/>
                </a:tc>
                <a:extLst>
                  <a:ext uri="{0D108BD9-81ED-4DB2-BD59-A6C34878D82A}">
                    <a16:rowId xmlns:a16="http://schemas.microsoft.com/office/drawing/2014/main" val="2786208422"/>
                  </a:ext>
                </a:extLst>
              </a:tr>
              <a:tr h="370840">
                <a:tc>
                  <a:txBody>
                    <a:bodyPr/>
                    <a:lstStyle/>
                    <a:p>
                      <a:r>
                        <a:rPr lang="en-CA" dirty="0"/>
                        <a:t>Sensory aids</a:t>
                      </a:r>
                    </a:p>
                  </a:txBody>
                  <a:tcPr/>
                </a:tc>
                <a:tc>
                  <a:txBody>
                    <a:bodyPr/>
                    <a:lstStyle/>
                    <a:p>
                      <a:r>
                        <a:rPr lang="en-CA" dirty="0"/>
                        <a:t>2</a:t>
                      </a:r>
                    </a:p>
                  </a:txBody>
                  <a:tcPr/>
                </a:tc>
                <a:extLst>
                  <a:ext uri="{0D108BD9-81ED-4DB2-BD59-A6C34878D82A}">
                    <a16:rowId xmlns:a16="http://schemas.microsoft.com/office/drawing/2014/main" val="3750982375"/>
                  </a:ext>
                </a:extLst>
              </a:tr>
              <a:tr h="370840">
                <a:tc>
                  <a:txBody>
                    <a:bodyPr/>
                    <a:lstStyle/>
                    <a:p>
                      <a:r>
                        <a:rPr lang="en-CA" dirty="0"/>
                        <a:t>Courseware</a:t>
                      </a:r>
                    </a:p>
                  </a:txBody>
                  <a:tcPr/>
                </a:tc>
                <a:tc>
                  <a:txBody>
                    <a:bodyPr/>
                    <a:lstStyle/>
                    <a:p>
                      <a:r>
                        <a:rPr lang="en-CA" dirty="0"/>
                        <a:t>2</a:t>
                      </a:r>
                    </a:p>
                  </a:txBody>
                  <a:tcPr/>
                </a:tc>
                <a:extLst>
                  <a:ext uri="{0D108BD9-81ED-4DB2-BD59-A6C34878D82A}">
                    <a16:rowId xmlns:a16="http://schemas.microsoft.com/office/drawing/2014/main" val="2817199412"/>
                  </a:ext>
                </a:extLst>
              </a:tr>
              <a:tr h="370840">
                <a:tc>
                  <a:txBody>
                    <a:bodyPr/>
                    <a:lstStyle/>
                    <a:p>
                      <a:r>
                        <a:rPr lang="en-CA" dirty="0"/>
                        <a:t>Alternative keyboards</a:t>
                      </a:r>
                    </a:p>
                  </a:txBody>
                  <a:tcPr/>
                </a:tc>
                <a:tc>
                  <a:txBody>
                    <a:bodyPr/>
                    <a:lstStyle/>
                    <a:p>
                      <a:r>
                        <a:rPr lang="en-CA" dirty="0"/>
                        <a:t>2</a:t>
                      </a:r>
                    </a:p>
                  </a:txBody>
                  <a:tcPr/>
                </a:tc>
                <a:extLst>
                  <a:ext uri="{0D108BD9-81ED-4DB2-BD59-A6C34878D82A}">
                    <a16:rowId xmlns:a16="http://schemas.microsoft.com/office/drawing/2014/main" val="1640350463"/>
                  </a:ext>
                </a:extLst>
              </a:tr>
              <a:tr h="370840">
                <a:tc>
                  <a:txBody>
                    <a:bodyPr/>
                    <a:lstStyle/>
                    <a:p>
                      <a:r>
                        <a:rPr lang="en-CA" dirty="0"/>
                        <a:t>Facial recognition</a:t>
                      </a:r>
                    </a:p>
                  </a:txBody>
                  <a:tcPr/>
                </a:tc>
                <a:tc>
                  <a:txBody>
                    <a:bodyPr/>
                    <a:lstStyle/>
                    <a:p>
                      <a:r>
                        <a:rPr lang="en-CA" dirty="0"/>
                        <a:t>1</a:t>
                      </a:r>
                    </a:p>
                  </a:txBody>
                  <a:tcPr/>
                </a:tc>
                <a:extLst>
                  <a:ext uri="{0D108BD9-81ED-4DB2-BD59-A6C34878D82A}">
                    <a16:rowId xmlns:a16="http://schemas.microsoft.com/office/drawing/2014/main" val="2987895123"/>
                  </a:ext>
                </a:extLst>
              </a:tr>
              <a:tr h="370840">
                <a:tc>
                  <a:txBody>
                    <a:bodyPr/>
                    <a:lstStyle/>
                    <a:p>
                      <a:r>
                        <a:rPr lang="en-CA" dirty="0"/>
                        <a:t>Eye tracking</a:t>
                      </a:r>
                    </a:p>
                  </a:txBody>
                  <a:tcPr/>
                </a:tc>
                <a:tc>
                  <a:txBody>
                    <a:bodyPr/>
                    <a:lstStyle/>
                    <a:p>
                      <a:r>
                        <a:rPr lang="en-CA" dirty="0"/>
                        <a:t>1</a:t>
                      </a:r>
                    </a:p>
                  </a:txBody>
                  <a:tcPr/>
                </a:tc>
                <a:extLst>
                  <a:ext uri="{0D108BD9-81ED-4DB2-BD59-A6C34878D82A}">
                    <a16:rowId xmlns:a16="http://schemas.microsoft.com/office/drawing/2014/main" val="1871355483"/>
                  </a:ext>
                </a:extLst>
              </a:tr>
              <a:tr h="370840">
                <a:tc>
                  <a:txBody>
                    <a:bodyPr/>
                    <a:lstStyle/>
                    <a:p>
                      <a:r>
                        <a:rPr lang="en-CA" dirty="0"/>
                        <a:t>Magnification</a:t>
                      </a:r>
                    </a:p>
                  </a:txBody>
                  <a:tcPr/>
                </a:tc>
                <a:tc>
                  <a:txBody>
                    <a:bodyPr/>
                    <a:lstStyle/>
                    <a:p>
                      <a:r>
                        <a:rPr lang="en-CA" dirty="0"/>
                        <a:t>1</a:t>
                      </a:r>
                    </a:p>
                  </a:txBody>
                  <a:tcPr/>
                </a:tc>
                <a:extLst>
                  <a:ext uri="{0D108BD9-81ED-4DB2-BD59-A6C34878D82A}">
                    <a16:rowId xmlns:a16="http://schemas.microsoft.com/office/drawing/2014/main" val="1742914952"/>
                  </a:ext>
                </a:extLst>
              </a:tr>
              <a:tr h="370840">
                <a:tc>
                  <a:txBody>
                    <a:bodyPr/>
                    <a:lstStyle/>
                    <a:p>
                      <a:r>
                        <a:rPr lang="en-CA" dirty="0"/>
                        <a:t>Tactile support</a:t>
                      </a:r>
                    </a:p>
                  </a:txBody>
                  <a:tcPr/>
                </a:tc>
                <a:tc>
                  <a:txBody>
                    <a:bodyPr/>
                    <a:lstStyle/>
                    <a:p>
                      <a:r>
                        <a:rPr lang="en-CA" dirty="0"/>
                        <a:t>1</a:t>
                      </a:r>
                    </a:p>
                  </a:txBody>
                  <a:tcPr/>
                </a:tc>
                <a:extLst>
                  <a:ext uri="{0D108BD9-81ED-4DB2-BD59-A6C34878D82A}">
                    <a16:rowId xmlns:a16="http://schemas.microsoft.com/office/drawing/2014/main" val="3691556220"/>
                  </a:ext>
                </a:extLst>
              </a:tr>
              <a:tr h="370840">
                <a:tc>
                  <a:txBody>
                    <a:bodyPr/>
                    <a:lstStyle/>
                    <a:p>
                      <a:r>
                        <a:rPr lang="en-CA" dirty="0"/>
                        <a:t>Scanners</a:t>
                      </a:r>
                    </a:p>
                  </a:txBody>
                  <a:tcPr/>
                </a:tc>
                <a:tc>
                  <a:txBody>
                    <a:bodyPr/>
                    <a:lstStyle/>
                    <a:p>
                      <a:r>
                        <a:rPr lang="en-CA" dirty="0"/>
                        <a:t>1</a:t>
                      </a:r>
                    </a:p>
                  </a:txBody>
                  <a:tcPr/>
                </a:tc>
                <a:extLst>
                  <a:ext uri="{0D108BD9-81ED-4DB2-BD59-A6C34878D82A}">
                    <a16:rowId xmlns:a16="http://schemas.microsoft.com/office/drawing/2014/main" val="444483938"/>
                  </a:ext>
                </a:extLst>
              </a:tr>
            </a:tbl>
          </a:graphicData>
        </a:graphic>
      </p:graphicFrame>
    </p:spTree>
    <p:extLst>
      <p:ext uri="{BB962C8B-B14F-4D97-AF65-F5344CB8AC3E}">
        <p14:creationId xmlns:p14="http://schemas.microsoft.com/office/powerpoint/2010/main" val="676231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Key findings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normAutofit/>
          </a:bodyPr>
          <a:lstStyle/>
          <a:p>
            <a:pPr>
              <a:spcAft>
                <a:spcPts val="600"/>
              </a:spcAft>
            </a:pPr>
            <a:r>
              <a:rPr lang="en-CA" sz="1800" dirty="0">
                <a:effectLst/>
                <a:latin typeface="Arial" panose="020B0604020202020204" pitchFamily="34" charset="0"/>
                <a:ea typeface="Calibri" panose="020F0502020204030204" pitchFamily="34" charset="0"/>
                <a:cs typeface="Arial" panose="020B0604020202020204" pitchFamily="34" charset="0"/>
              </a:rPr>
              <a:t>How the intersectionality of disability with other identity factors affects use of AT by post-secondary students remains an under-researched topic.</a:t>
            </a:r>
          </a:p>
          <a:p>
            <a:pPr>
              <a:spcAft>
                <a:spcPts val="600"/>
              </a:spcAft>
            </a:pPr>
            <a:r>
              <a:rPr lang="en-CA" sz="1800" dirty="0">
                <a:effectLst/>
                <a:latin typeface="Arial" panose="020B0604020202020204" pitchFamily="34" charset="0"/>
                <a:ea typeface="Calibri" panose="020F0502020204030204" pitchFamily="34" charset="0"/>
                <a:cs typeface="Arial" panose="020B0604020202020204" pitchFamily="34" charset="0"/>
              </a:rPr>
              <a:t>AT can reinforce and magnify feelings of marginalization. However, carefully implemented it can be liberating and provide more independence. </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Cultural acceptance of both disability and AT can vary, for example in one study first generation immigrant populations reported AT drawing unwanted attention to a disability.</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Authors argued that understanding the intersectionality of factors such as socioeconomic status, cultural background, and geographical location is pivotal in developing comprehensive support systems</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Trends in digital design emphasized that socially constructed features from the analog world are migrated to the digital environments; Universal Design for Learning suggested.</a:t>
            </a: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2550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Implications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r>
              <a:rPr lang="en-CA" sz="1800" dirty="0">
                <a:effectLst/>
                <a:latin typeface="Arial" panose="020B0604020202020204" pitchFamily="34" charset="0"/>
                <a:ea typeface="Calibri" panose="020F0502020204030204" pitchFamily="34" charset="0"/>
                <a:cs typeface="Arial" panose="020B0604020202020204" pitchFamily="34" charset="0"/>
              </a:rPr>
              <a:t>Developers of AT tools, as well as university accessibility specialists should keep in mind that students from different cultural and socio-economic backgrounds may face additional and unique challenges and obstacles.</a:t>
            </a:r>
          </a:p>
          <a:p>
            <a:r>
              <a:rPr lang="en-CA" sz="1800" dirty="0">
                <a:effectLst/>
                <a:latin typeface="Arial" panose="020B0604020202020204" pitchFamily="34" charset="0"/>
                <a:ea typeface="Calibri" panose="020F0502020204030204" pitchFamily="34" charset="0"/>
                <a:cs typeface="Arial" panose="020B0604020202020204" pitchFamily="34" charset="0"/>
              </a:rPr>
              <a:t>A continued shift towards Universal Design for Learning in online education and AT development should be prioritized to ensure equitable access to higher education for all students is </a:t>
            </a:r>
            <a:r>
              <a:rPr lang="en-US" sz="1800" dirty="0">
                <a:effectLst/>
                <a:latin typeface="Arial" panose="020B0604020202020204" pitchFamily="34" charset="0"/>
                <a:ea typeface="Calibri" panose="020F0502020204030204" pitchFamily="34" charset="0"/>
                <a:cs typeface="Arial" panose="020B0604020202020204" pitchFamily="34" charset="0"/>
              </a:rPr>
              <a:t>“built in”</a:t>
            </a:r>
            <a:r>
              <a:rPr lang="en-CA" sz="1800" dirty="0">
                <a:effectLst/>
                <a:latin typeface="Arial" panose="020B0604020202020204" pitchFamily="34" charset="0"/>
                <a:ea typeface="Calibri" panose="020F0502020204030204" pitchFamily="34" charset="0"/>
                <a:cs typeface="Arial" panose="020B0604020202020204" pitchFamily="34" charset="0"/>
              </a:rPr>
              <a:t>.</a:t>
            </a:r>
          </a:p>
          <a:p>
            <a:r>
              <a:rPr lang="en-CA" sz="1800" dirty="0">
                <a:effectLst/>
                <a:latin typeface="Arial" panose="020B0604020202020204" pitchFamily="34" charset="0"/>
                <a:ea typeface="Calibri" panose="020F0502020204030204" pitchFamily="34" charset="0"/>
                <a:cs typeface="Arial" panose="020B0604020202020204" pitchFamily="34" charset="0"/>
              </a:rPr>
              <a:t>There is a lack of participatory action research in this area. Students with disabilities from a diversity of backgrounds should be consulted more regularly and included in the development team when AT is produced.</a:t>
            </a:r>
          </a:p>
          <a:p>
            <a:r>
              <a:rPr lang="en-CA" sz="1800" dirty="0">
                <a:effectLst/>
                <a:latin typeface="Arial" panose="020B0604020202020204" pitchFamily="34" charset="0"/>
                <a:ea typeface="Calibri" panose="020F0502020204030204" pitchFamily="34" charset="0"/>
                <a:cs typeface="Arial" panose="020B0604020202020204" pitchFamily="34" charset="0"/>
              </a:rPr>
              <a:t>There is a lack of research on the impact of the intersection of disability with other identity factors on the use of AT by students. </a:t>
            </a:r>
          </a:p>
          <a:p>
            <a:r>
              <a:rPr lang="en-CA" sz="1800" dirty="0">
                <a:latin typeface="Arial" panose="020B0604020202020204" pitchFamily="34" charset="0"/>
                <a:ea typeface="Calibri" panose="020F0502020204030204" pitchFamily="34" charset="0"/>
                <a:cs typeface="Arial" panose="020B0604020202020204" pitchFamily="34" charset="0"/>
              </a:rPr>
              <a:t>Research in this area continues to focus on university access services/offices; however, students increasingly use their own AT (e.g. through apps on their phone), so greater attention in the research should be paid to specific tools and applications.</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6620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60796CE4-A10A-F788-C54F-F4848CF9D515}"/>
              </a:ext>
            </a:extLst>
          </p:cNvPr>
          <p:cNvSpPr>
            <a:spLocks noGrp="1"/>
          </p:cNvSpPr>
          <p:nvPr>
            <p:ph type="subTitle" idx="1"/>
          </p:nvPr>
        </p:nvSpPr>
        <p:spPr>
          <a:xfrm>
            <a:off x="394669" y="1857831"/>
            <a:ext cx="8093186" cy="4238722"/>
          </a:xfrm>
        </p:spPr>
        <p:txBody>
          <a:bodyPr/>
          <a:lstStyle/>
          <a:p>
            <a:pPr algn="ctr">
              <a:spcBef>
                <a:spcPts val="400"/>
              </a:spcBef>
            </a:pPr>
            <a:r>
              <a:rPr lang="en-US" sz="2400" b="1" dirty="0">
                <a:solidFill>
                  <a:srgbClr val="92002C"/>
                </a:solidFill>
              </a:rPr>
              <a:t>Thank you.</a:t>
            </a:r>
            <a:endParaRPr lang="en-CA"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US" sz="1800" b="1" kern="1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dirty="0">
                <a:effectLst/>
                <a:latin typeface="Arial" panose="020B0604020202020204" pitchFamily="34" charset="0"/>
                <a:ea typeface="Calibri" panose="020F0502020204030204" pitchFamily="34" charset="0"/>
                <a:cs typeface="Arial" panose="020B0604020202020204" pitchFamily="34" charset="0"/>
              </a:rPr>
              <a:t>Follow up questions may be sent to:</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David Pickup, MLIS, Information specialist, Concordia University: </a:t>
            </a:r>
            <a:r>
              <a:rPr lang="en-US" sz="1800" u="sng" kern="1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david.pickup@concordia.ca</a:t>
            </a:r>
            <a:endParaRPr lang="en-US" sz="1800" u="sng" kern="100" dirty="0">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Catherine Fichten, PhD, Professor, Department of Psychology, Dawson College: </a:t>
            </a:r>
            <a:r>
              <a:rPr lang="en-US" sz="1800" u="sng" kern="1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5"/>
              </a:rPr>
              <a:t>cfichten@dawsoncollege.qc.ca</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pic>
        <p:nvPicPr>
          <p:cNvPr id="3" name="Picture 2" descr="Adaptech Research Network logo">
            <a:extLst>
              <a:ext uri="{FF2B5EF4-FFF2-40B4-BE49-F238E27FC236}">
                <a16:creationId xmlns:a16="http://schemas.microsoft.com/office/drawing/2014/main" id="{F71B76D5-C27E-6767-1DC2-CDB4437FD11B}"/>
              </a:ext>
            </a:extLst>
          </p:cNvPr>
          <p:cNvPicPr>
            <a:picLocks noChangeAspect="1"/>
          </p:cNvPicPr>
          <p:nvPr/>
        </p:nvPicPr>
        <p:blipFill>
          <a:blip r:embed="rId6"/>
          <a:stretch>
            <a:fillRect/>
          </a:stretch>
        </p:blipFill>
        <p:spPr>
          <a:xfrm>
            <a:off x="9160405" y="121896"/>
            <a:ext cx="831281" cy="831281"/>
          </a:xfrm>
          <a:prstGeom prst="rect">
            <a:avLst/>
          </a:prstGeom>
        </p:spPr>
      </p:pic>
      <p:pic>
        <p:nvPicPr>
          <p:cNvPr id="9" name="Picture 8" descr="Dawson College logo">
            <a:extLst>
              <a:ext uri="{FF2B5EF4-FFF2-40B4-BE49-F238E27FC236}">
                <a16:creationId xmlns:a16="http://schemas.microsoft.com/office/drawing/2014/main" id="{85518070-E8ED-84C2-6E3D-41BE724EC73D}"/>
              </a:ext>
            </a:extLst>
          </p:cNvPr>
          <p:cNvPicPr>
            <a:picLocks noChangeAspect="1"/>
          </p:cNvPicPr>
          <p:nvPr/>
        </p:nvPicPr>
        <p:blipFill>
          <a:blip r:embed="rId7"/>
          <a:stretch>
            <a:fillRect/>
          </a:stretch>
        </p:blipFill>
        <p:spPr>
          <a:xfrm>
            <a:off x="4919634" y="248583"/>
            <a:ext cx="1276811" cy="434691"/>
          </a:xfrm>
          <a:prstGeom prst="rect">
            <a:avLst/>
          </a:prstGeom>
        </p:spPr>
      </p:pic>
    </p:spTree>
    <p:extLst>
      <p:ext uri="{BB962C8B-B14F-4D97-AF65-F5344CB8AC3E}">
        <p14:creationId xmlns:p14="http://schemas.microsoft.com/office/powerpoint/2010/main" val="30619540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oncordia-Powerpoint-template-2016-16x9">
  <a:themeElements>
    <a:clrScheme name="CONCORDIA UNIVERSITY">
      <a:dk1>
        <a:srgbClr val="000000"/>
      </a:dk1>
      <a:lt1>
        <a:srgbClr val="FFFFFF"/>
      </a:lt1>
      <a:dk2>
        <a:srgbClr val="000000"/>
      </a:dk2>
      <a:lt2>
        <a:srgbClr val="BCBCBC"/>
      </a:lt2>
      <a:accent1>
        <a:srgbClr val="801329"/>
      </a:accent1>
      <a:accent2>
        <a:srgbClr val="E83F21"/>
      </a:accent2>
      <a:accent3>
        <a:srgbClr val="00776F"/>
      </a:accent3>
      <a:accent4>
        <a:srgbClr val="E90065"/>
      </a:accent4>
      <a:accent5>
        <a:srgbClr val="1598D6"/>
      </a:accent5>
      <a:accent6>
        <a:srgbClr val="7BC224"/>
      </a:accent6>
      <a:hlink>
        <a:srgbClr val="801329"/>
      </a:hlink>
      <a:folHlink>
        <a:srgbClr val="0E317B"/>
      </a:folHlink>
    </a:clrScheme>
    <a:fontScheme name="Concordia-PPT">
      <a:majorFont>
        <a:latin typeface="GillSans Bold"/>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3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32" charset="0"/>
          </a:defRPr>
        </a:defPPr>
      </a:lstStyle>
    </a:lnDef>
  </a:objectDefaults>
  <a:extraClrSchemeLst>
    <a:extraClrScheme>
      <a:clrScheme name="Concordia-P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cordia-PP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cordia-PP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cordia-PP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cordia-PP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cordia-PP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cordia-PP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cordia-PP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cordia-PP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cordia-PP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cordia-PP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cordia-PP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oncordia-Powerpoint-template-2016-16x9.potx" id="{95A77CE9-C23F-9046-A6A7-CF6A07EEA86F}" vid="{FD24971B-1648-F24E-9EEA-12D63C4E0F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693</TotalTime>
  <Words>1607</Words>
  <Application>Microsoft Office PowerPoint</Application>
  <PresentationFormat>Widescreen</PresentationFormat>
  <Paragraphs>133</Paragraphs>
  <Slides>16</Slides>
  <Notes>2</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16</vt:i4>
      </vt:variant>
    </vt:vector>
  </HeadingPairs>
  <TitlesOfParts>
    <vt:vector size="31" baseType="lpstr">
      <vt:lpstr>ＭＳ Ｐゴシック</vt:lpstr>
      <vt:lpstr>Aptos</vt:lpstr>
      <vt:lpstr>Aptos Display</vt:lpstr>
      <vt:lpstr>Arial</vt:lpstr>
      <vt:lpstr>Arial Bold</vt:lpstr>
      <vt:lpstr>Calibri</vt:lpstr>
      <vt:lpstr>Cambria</vt:lpstr>
      <vt:lpstr>Courier</vt:lpstr>
      <vt:lpstr>Gill Sans</vt:lpstr>
      <vt:lpstr>GillSans Bold</vt:lpstr>
      <vt:lpstr>Symbol</vt:lpstr>
      <vt:lpstr>Times New Roman</vt:lpstr>
      <vt:lpstr>Wingdings</vt:lpstr>
      <vt:lpstr>Office Theme</vt:lpstr>
      <vt:lpstr>Concordia-Powerpoint-template-2016-16x9</vt:lpstr>
      <vt:lpstr>PowerPoint Presentation</vt:lpstr>
      <vt:lpstr>About the project</vt:lpstr>
      <vt:lpstr>Research Questions</vt:lpstr>
      <vt:lpstr>Methods</vt:lpstr>
      <vt:lpstr>Search Strategy</vt:lpstr>
      <vt:lpstr>PowerPoint Presentation</vt:lpstr>
      <vt:lpstr>Exclusion criteria</vt:lpstr>
      <vt:lpstr>Results</vt:lpstr>
      <vt:lpstr>PowerPoint Presentation</vt:lpstr>
      <vt:lpstr>Results</vt:lpstr>
      <vt:lpstr>Results</vt:lpstr>
      <vt:lpstr>Disabilities within the included studies </vt:lpstr>
      <vt:lpstr>AT types within included studies </vt:lpstr>
      <vt:lpstr>Key findings</vt:lpstr>
      <vt:lpstr>Implications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Marginalization and Intersectionality on Post-Secondary Students with Disabilities’ Use of Assistive Technology: A Scoping Review of the Literature</dc:title>
  <dc:creator>David Pickup</dc:creator>
  <cp:lastModifiedBy>Adaptech Research Network</cp:lastModifiedBy>
  <cp:revision>5</cp:revision>
  <dcterms:created xsi:type="dcterms:W3CDTF">2024-01-22T16:53:19Z</dcterms:created>
  <dcterms:modified xsi:type="dcterms:W3CDTF">2024-06-27T03:05:38Z</dcterms:modified>
</cp:coreProperties>
</file>