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0"/>
  </p:notesMasterIdLst>
  <p:handoutMasterIdLst>
    <p:handoutMasterId r:id="rId31"/>
  </p:handoutMasterIdLst>
  <p:sldIdLst>
    <p:sldId id="283" r:id="rId2"/>
    <p:sldId id="313" r:id="rId3"/>
    <p:sldId id="319" r:id="rId4"/>
    <p:sldId id="309" r:id="rId5"/>
    <p:sldId id="367" r:id="rId6"/>
    <p:sldId id="325" r:id="rId7"/>
    <p:sldId id="357" r:id="rId8"/>
    <p:sldId id="368" r:id="rId9"/>
    <p:sldId id="322" r:id="rId10"/>
    <p:sldId id="358" r:id="rId11"/>
    <p:sldId id="359" r:id="rId12"/>
    <p:sldId id="337" r:id="rId13"/>
    <p:sldId id="308" r:id="rId14"/>
    <p:sldId id="338" r:id="rId15"/>
    <p:sldId id="361" r:id="rId16"/>
    <p:sldId id="362" r:id="rId17"/>
    <p:sldId id="365" r:id="rId18"/>
    <p:sldId id="331" r:id="rId19"/>
    <p:sldId id="369" r:id="rId20"/>
    <p:sldId id="363" r:id="rId21"/>
    <p:sldId id="332" r:id="rId22"/>
    <p:sldId id="334" r:id="rId23"/>
    <p:sldId id="364" r:id="rId24"/>
    <p:sldId id="370" r:id="rId25"/>
    <p:sldId id="328" r:id="rId26"/>
    <p:sldId id="355" r:id="rId27"/>
    <p:sldId id="356" r:id="rId28"/>
    <p:sldId id="294" r:id="rId29"/>
  </p:sldIdLst>
  <p:sldSz cx="9144000" cy="6858000" type="screen4x3"/>
  <p:notesSz cx="7010400" cy="9236075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F" initials="CF" lastIdx="4" clrIdx="0"/>
  <p:cmAuthor id="1" name="Carl" initials="C" lastIdx="2" clrIdx="1"/>
  <p:cmAuthor id="2" name="Service Informatique" initials="SI" lastIdx="1" clrIdx="2"/>
  <p:cmAuthor id="3" name="Evelyne Marcil" initials="EM" lastIdx="4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2C62"/>
    <a:srgbClr val="D56009"/>
    <a:srgbClr val="E4670A"/>
    <a:srgbClr val="F5781B"/>
    <a:srgbClr val="FF3525"/>
    <a:srgbClr val="FFD85D"/>
    <a:srgbClr val="5C8E26"/>
    <a:srgbClr val="6CA62C"/>
    <a:srgbClr val="7A34AE"/>
    <a:srgbClr val="FFC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62" autoAdjust="0"/>
    <p:restoredTop sz="90664" autoAdjust="0"/>
  </p:normalViewPr>
  <p:slideViewPr>
    <p:cSldViewPr>
      <p:cViewPr varScale="1">
        <p:scale>
          <a:sx n="96" d="100"/>
          <a:sy n="96" d="100"/>
        </p:scale>
        <p:origin x="-84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Graphique%20dans%20Microsoft%20PowerPoint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428483204305338E-2"/>
          <c:y val="0.16890591560670301"/>
          <c:w val="0.90506100809627932"/>
          <c:h val="0.449782757924490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'[Graphique dans Microsoft PowerPoint]Sheet1'!$B$56</c:f>
              <c:strCache>
                <c:ptCount val="1"/>
                <c:pt idx="0">
                  <c:v>Enseignants nommés : Je permet aux étudiants d'utiliser leurs propres technologies en classe</c:v>
                </c:pt>
              </c:strCache>
            </c:strRef>
          </c:tx>
          <c:spPr>
            <a:solidFill>
              <a:srgbClr val="0033C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'[Graphique dans Microsoft PowerPoint]Sheet1'!$A$57:$A$62</c:f>
              <c:strCache>
                <c:ptCount val="6"/>
                <c:pt idx="0">
                  <c:v>Fortement en désaccord</c:v>
                </c:pt>
                <c:pt idx="1">
                  <c:v>Modérément en désaccord</c:v>
                </c:pt>
                <c:pt idx="2">
                  <c:v>Légèrement en désaccord</c:v>
                </c:pt>
                <c:pt idx="3">
                  <c:v>Légèrement en accord</c:v>
                </c:pt>
                <c:pt idx="4">
                  <c:v>Modérément en accord</c:v>
                </c:pt>
                <c:pt idx="5">
                  <c:v>Fortement en accord</c:v>
                </c:pt>
              </c:strCache>
            </c:strRef>
          </c:cat>
          <c:val>
            <c:numRef>
              <c:f>'[Graphique dans Microsoft PowerPoint]Sheet1'!$B$57:$B$62</c:f>
              <c:numCache>
                <c:formatCode>0%</c:formatCode>
                <c:ptCount val="6"/>
                <c:pt idx="0">
                  <c:v>0.1</c:v>
                </c:pt>
                <c:pt idx="1">
                  <c:v>0.04</c:v>
                </c:pt>
                <c:pt idx="2">
                  <c:v>0.03</c:v>
                </c:pt>
                <c:pt idx="3">
                  <c:v>0.1</c:v>
                </c:pt>
                <c:pt idx="4">
                  <c:v>0.25</c:v>
                </c:pt>
                <c:pt idx="5">
                  <c:v>0.48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C65-403C-97BF-A9183201FC90}"/>
            </c:ext>
          </c:extLst>
        </c:ser>
        <c:ser>
          <c:idx val="1"/>
          <c:order val="1"/>
          <c:tx>
            <c:strRef>
              <c:f>'[Graphique dans Microsoft PowerPoint]Sheet1'!$C$56</c:f>
              <c:strCache>
                <c:ptCount val="1"/>
                <c:pt idx="0">
                  <c:v>Étudiants : J'apprécie les cours dans lesquels les enseignants me permettent d'utiliser mes propres technologies en classe</c:v>
                </c:pt>
              </c:strCache>
            </c:strRef>
          </c:tx>
          <c:spPr>
            <a:solidFill>
              <a:srgbClr val="FFD85D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'[Graphique dans Microsoft PowerPoint]Sheet1'!$A$57:$A$62</c:f>
              <c:strCache>
                <c:ptCount val="6"/>
                <c:pt idx="0">
                  <c:v>Fortement en désaccord</c:v>
                </c:pt>
                <c:pt idx="1">
                  <c:v>Modérément en désaccord</c:v>
                </c:pt>
                <c:pt idx="2">
                  <c:v>Légèrement en désaccord</c:v>
                </c:pt>
                <c:pt idx="3">
                  <c:v>Légèrement en accord</c:v>
                </c:pt>
                <c:pt idx="4">
                  <c:v>Modérément en accord</c:v>
                </c:pt>
                <c:pt idx="5">
                  <c:v>Fortement en accord</c:v>
                </c:pt>
              </c:strCache>
            </c:strRef>
          </c:cat>
          <c:val>
            <c:numRef>
              <c:f>'[Graphique dans Microsoft PowerPoint]Sheet1'!$C$57:$C$62</c:f>
              <c:numCache>
                <c:formatCode>0%</c:formatCode>
                <c:ptCount val="6"/>
                <c:pt idx="0">
                  <c:v>0.01</c:v>
                </c:pt>
                <c:pt idx="1">
                  <c:v>0.03</c:v>
                </c:pt>
                <c:pt idx="2">
                  <c:v>0.04</c:v>
                </c:pt>
                <c:pt idx="3">
                  <c:v>0.18</c:v>
                </c:pt>
                <c:pt idx="4">
                  <c:v>0.27</c:v>
                </c:pt>
                <c:pt idx="5">
                  <c:v>0.47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C65-403C-97BF-A9183201F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76793344"/>
        <c:axId val="76794880"/>
      </c:barChart>
      <c:catAx>
        <c:axId val="76793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76794880"/>
        <c:crosses val="autoZero"/>
        <c:auto val="1"/>
        <c:lblAlgn val="ctr"/>
        <c:lblOffset val="100"/>
        <c:noMultiLvlLbl val="0"/>
      </c:catAx>
      <c:valAx>
        <c:axId val="7679488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7679334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8.9891326609383912E-2"/>
          <c:y val="1.5384615384615385E-2"/>
          <c:w val="0.87824496727824997"/>
          <c:h val="0.21991177064405412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5822827530949937"/>
          <c:y val="0.25455297431830692"/>
          <c:w val="0.84177172469050066"/>
          <c:h val="0.4256169281588174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Sheet1!$C$56</c:f>
              <c:strCache>
                <c:ptCount val="1"/>
                <c:pt idx="0">
                  <c:v>Étudiants : J'apprécie les cours dans lesquels les enseignants me permettent d'utiliser mes propres technologies en classe</c:v>
                </c:pt>
              </c:strCache>
            </c:strRef>
          </c:tx>
          <c:spPr>
            <a:solidFill>
              <a:srgbClr val="5AA2AE">
                <a:lumMod val="60000"/>
                <a:lumOff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Sheet1!$A$57:$A$62</c:f>
              <c:strCache>
                <c:ptCount val="6"/>
                <c:pt idx="0">
                  <c:v>Fortement en désaccord</c:v>
                </c:pt>
                <c:pt idx="1">
                  <c:v>Modérément en désaccord</c:v>
                </c:pt>
                <c:pt idx="2">
                  <c:v>Légèrement en désaccord</c:v>
                </c:pt>
                <c:pt idx="3">
                  <c:v>Légèrement en accord</c:v>
                </c:pt>
                <c:pt idx="4">
                  <c:v>Modérément en accord</c:v>
                </c:pt>
                <c:pt idx="5">
                  <c:v>Fortement en accord</c:v>
                </c:pt>
              </c:strCache>
            </c:strRef>
          </c:cat>
          <c:val>
            <c:numRef>
              <c:f>Sheet1!$C$57:$C$62</c:f>
              <c:numCache>
                <c:formatCode>0%</c:formatCode>
                <c:ptCount val="6"/>
                <c:pt idx="0">
                  <c:v>0.01</c:v>
                </c:pt>
                <c:pt idx="1">
                  <c:v>0.03</c:v>
                </c:pt>
                <c:pt idx="2">
                  <c:v>0.04</c:v>
                </c:pt>
                <c:pt idx="3">
                  <c:v>0.18</c:v>
                </c:pt>
                <c:pt idx="4">
                  <c:v>0.27</c:v>
                </c:pt>
                <c:pt idx="5">
                  <c:v>0.47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582-4975-A276-F93491CC1B4E}"/>
            </c:ext>
          </c:extLst>
        </c:ser>
        <c:ser>
          <c:idx val="2"/>
          <c:order val="1"/>
          <c:tx>
            <c:strRef>
              <c:f>Sheet1!$D$56</c:f>
              <c:strCache>
                <c:ptCount val="1"/>
                <c:pt idx="0">
                  <c:v>Étudiants : Les enseignants me permettent d'utiliser mes propres technologies en classe</c:v>
                </c:pt>
              </c:strCache>
            </c:strRef>
          </c:tx>
          <c:spPr>
            <a:solidFill>
              <a:srgbClr val="D5600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Sheet1!$A$57:$A$62</c:f>
              <c:strCache>
                <c:ptCount val="6"/>
                <c:pt idx="0">
                  <c:v>Fortement en désaccord</c:v>
                </c:pt>
                <c:pt idx="1">
                  <c:v>Modérément en désaccord</c:v>
                </c:pt>
                <c:pt idx="2">
                  <c:v>Légèrement en désaccord</c:v>
                </c:pt>
                <c:pt idx="3">
                  <c:v>Légèrement en accord</c:v>
                </c:pt>
                <c:pt idx="4">
                  <c:v>Modérément en accord</c:v>
                </c:pt>
                <c:pt idx="5">
                  <c:v>Fortement en accord</c:v>
                </c:pt>
              </c:strCache>
            </c:strRef>
          </c:cat>
          <c:val>
            <c:numRef>
              <c:f>Sheet1!$D$57:$D$62</c:f>
              <c:numCache>
                <c:formatCode>0%</c:formatCode>
                <c:ptCount val="6"/>
                <c:pt idx="0">
                  <c:v>0.17</c:v>
                </c:pt>
                <c:pt idx="1">
                  <c:v>0.14000000000000001</c:v>
                </c:pt>
                <c:pt idx="2">
                  <c:v>0.18</c:v>
                </c:pt>
                <c:pt idx="3">
                  <c:v>0.18</c:v>
                </c:pt>
                <c:pt idx="4">
                  <c:v>0.25</c:v>
                </c:pt>
                <c:pt idx="5">
                  <c:v>0.08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582-4975-A276-F93491CC1B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85546496"/>
        <c:axId val="85548032"/>
      </c:barChart>
      <c:catAx>
        <c:axId val="85546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85548032"/>
        <c:crosses val="autoZero"/>
        <c:auto val="1"/>
        <c:lblAlgn val="ctr"/>
        <c:lblOffset val="100"/>
        <c:noMultiLvlLbl val="0"/>
      </c:catAx>
      <c:valAx>
        <c:axId val="8554803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85546496"/>
        <c:crosses val="autoZero"/>
        <c:crossBetween val="between"/>
        <c:majorUnit val="0.1"/>
      </c:valAx>
    </c:plotArea>
    <c:legend>
      <c:legendPos val="t"/>
      <c:layout>
        <c:manualLayout>
          <c:xMode val="edge"/>
          <c:yMode val="edge"/>
          <c:x val="0.19024853931581998"/>
          <c:y val="3.2644042105155618E-2"/>
          <c:w val="0.66678042587625119"/>
          <c:h val="0.40220227765241923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680" cy="462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12" y="0"/>
            <a:ext cx="3038884" cy="462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3854"/>
            <a:ext cx="3037680" cy="46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12" y="8773854"/>
            <a:ext cx="3038884" cy="46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5C9F4C71-03B5-46E0-BFFB-DCA3C0F8586D}" type="slidenum">
              <a:rPr lang="fr-CA" altLang="fr-FR"/>
              <a:pPr>
                <a:defRPr/>
              </a:pPr>
              <a:t>‹#›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229316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680" cy="462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722" y="0"/>
            <a:ext cx="3037680" cy="462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692150"/>
            <a:ext cx="4618038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838" y="4387973"/>
            <a:ext cx="5142727" cy="4155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 smtClean="0"/>
              <a:t>Cliquez pour modifier les styles du texte du masque</a:t>
            </a:r>
          </a:p>
          <a:p>
            <a:pPr lvl="1"/>
            <a:r>
              <a:rPr lang="fr-CA" noProof="0" smtClean="0"/>
              <a:t>Deuxième niveau</a:t>
            </a:r>
          </a:p>
          <a:p>
            <a:pPr lvl="2"/>
            <a:r>
              <a:rPr lang="fr-CA" noProof="0" smtClean="0"/>
              <a:t>Troisième niveau</a:t>
            </a:r>
          </a:p>
          <a:p>
            <a:pPr lvl="3"/>
            <a:r>
              <a:rPr lang="fr-CA" noProof="0" smtClean="0"/>
              <a:t>Quatrième niveau</a:t>
            </a:r>
          </a:p>
          <a:p>
            <a:pPr lvl="4"/>
            <a:r>
              <a:rPr lang="fr-CA" noProof="0" smtClean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3855"/>
            <a:ext cx="3037680" cy="462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722" y="8773855"/>
            <a:ext cx="3037680" cy="462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00D08F7-0A18-484A-AB15-A0B7FE19C275}" type="slidenum">
              <a:rPr lang="fr-CA" altLang="fr-FR"/>
              <a:pPr>
                <a:defRPr/>
              </a:pPr>
              <a:t>‹#›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4701649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27163" y="1154113"/>
            <a:ext cx="4156075" cy="3116262"/>
          </a:xfrm>
          <a:ln/>
        </p:spPr>
      </p:sp>
      <p:sp>
        <p:nvSpPr>
          <p:cNvPr id="2560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560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5C87BF94-D8AF-44D9-81EF-3A430C5658D0}" type="slidenum">
              <a:rPr lang="fr-CA" altLang="fr-FR" smtClean="0">
                <a:latin typeface="Tahoma" pitchFamily="34" charset="0"/>
              </a:rPr>
              <a:pPr>
                <a:spcBef>
                  <a:spcPct val="0"/>
                </a:spcBef>
              </a:pPr>
              <a:t>1</a:t>
            </a:fld>
            <a:endParaRPr lang="fr-CA" altLang="fr-FR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888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2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355530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3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513973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4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4666028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41CBC-5649-490D-BDCC-67123623E18D}" type="slidenum">
              <a:rPr lang="fr-CA" smtClean="0">
                <a:solidFill>
                  <a:prstClr val="black"/>
                </a:solidFill>
              </a:rPr>
              <a:pPr/>
              <a:t>5</a:t>
            </a:fld>
            <a:endParaRPr lang="fr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063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6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299103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À quels besoins souhaitions-nous</a:t>
            </a:r>
            <a:r>
              <a:rPr lang="fr-CA" baseline="0" dirty="0" smtClean="0"/>
              <a:t> répondre?</a:t>
            </a:r>
          </a:p>
          <a:p>
            <a:r>
              <a:rPr lang="fr-CA" baseline="0" dirty="0" smtClean="0"/>
              <a:t>Comment notre recherche respecte l’appel de candidature?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7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299103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41CBC-5649-490D-BDCC-67123623E18D}" type="slidenum">
              <a:rPr lang="fr-CA" smtClean="0">
                <a:solidFill>
                  <a:prstClr val="black"/>
                </a:solidFill>
              </a:rPr>
              <a:pPr/>
              <a:t>8</a:t>
            </a:fld>
            <a:endParaRPr lang="fr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809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9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052524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10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052524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Should we add stats about the use of social media or other tech that doesn’t work well?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11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052524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aseline="0" dirty="0" smtClean="0">
                <a:latin typeface="Arial" charset="0"/>
                <a:cs typeface="Arial" charset="0"/>
              </a:rPr>
              <a:t>De la </a:t>
            </a:r>
            <a:r>
              <a:rPr lang="en-US" altLang="en-US" baseline="0" dirty="0" err="1" smtClean="0">
                <a:latin typeface="Arial" charset="0"/>
                <a:cs typeface="Arial" charset="0"/>
              </a:rPr>
              <a:t>liste</a:t>
            </a:r>
            <a:r>
              <a:rPr lang="en-US" altLang="en-US" baseline="0" dirty="0" smtClean="0">
                <a:latin typeface="Arial" charset="0"/>
                <a:cs typeface="Arial" charset="0"/>
              </a:rPr>
              <a:t> de technologies? </a:t>
            </a:r>
            <a:r>
              <a:rPr lang="en-US" altLang="en-US" baseline="0" dirty="0" err="1" smtClean="0">
                <a:latin typeface="Arial" charset="0"/>
                <a:cs typeface="Arial" charset="0"/>
              </a:rPr>
              <a:t>Mettre</a:t>
            </a:r>
            <a:r>
              <a:rPr lang="en-US" altLang="en-US" baseline="0" dirty="0" smtClean="0">
                <a:latin typeface="Arial" charset="0"/>
                <a:cs typeface="Arial" charset="0"/>
              </a:rPr>
              <a:t> tableaux avec </a:t>
            </a:r>
            <a:r>
              <a:rPr lang="en-US" altLang="en-US" baseline="0" dirty="0" err="1" smtClean="0">
                <a:latin typeface="Arial" charset="0"/>
                <a:cs typeface="Arial" charset="0"/>
              </a:rPr>
              <a:t>données</a:t>
            </a:r>
            <a:r>
              <a:rPr lang="en-US" altLang="en-US" baseline="0" dirty="0" smtClean="0">
                <a:latin typeface="Arial" charset="0"/>
                <a:cs typeface="Arial" charset="0"/>
              </a:rPr>
              <a:t> à la place?</a:t>
            </a: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 smtClean="0">
              <a:latin typeface="Arial" charset="0"/>
              <a:cs typeface="Arial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13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1715612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Plan de cours: 100% (use), 96% (</a:t>
            </a:r>
            <a:r>
              <a:rPr lang="fr-CA" dirty="0" err="1" smtClean="0"/>
              <a:t>work</a:t>
            </a:r>
            <a:r>
              <a:rPr lang="fr-CA" dirty="0" smtClean="0"/>
              <a:t> </a:t>
            </a:r>
            <a:r>
              <a:rPr lang="fr-CA" dirty="0" err="1" smtClean="0"/>
              <a:t>well</a:t>
            </a:r>
            <a:r>
              <a:rPr lang="fr-CA" dirty="0" smtClean="0"/>
              <a:t>)</a:t>
            </a:r>
          </a:p>
          <a:p>
            <a:r>
              <a:rPr lang="fr-CA" dirty="0" smtClean="0"/>
              <a:t>Résultats</a:t>
            </a:r>
            <a:r>
              <a:rPr lang="fr-CA" baseline="0" dirty="0" smtClean="0"/>
              <a:t> scolaires: 96% (use), 99% (</a:t>
            </a:r>
            <a:r>
              <a:rPr lang="fr-CA" baseline="0" dirty="0" err="1" smtClean="0"/>
              <a:t>work</a:t>
            </a:r>
            <a:r>
              <a:rPr lang="fr-CA" baseline="0" dirty="0" smtClean="0"/>
              <a:t> </a:t>
            </a:r>
            <a:r>
              <a:rPr lang="fr-CA" baseline="0" dirty="0" err="1" smtClean="0"/>
              <a:t>well</a:t>
            </a:r>
            <a:r>
              <a:rPr lang="fr-CA" baseline="0" dirty="0" smtClean="0"/>
              <a:t>)</a:t>
            </a:r>
          </a:p>
          <a:p>
            <a:r>
              <a:rPr lang="fr-CA" baseline="0" dirty="0" smtClean="0"/>
              <a:t>Travaux: 94% (use), 97% (</a:t>
            </a:r>
            <a:r>
              <a:rPr lang="fr-CA" baseline="0" dirty="0" err="1" smtClean="0"/>
              <a:t>work</a:t>
            </a:r>
            <a:r>
              <a:rPr lang="fr-CA" baseline="0" dirty="0" smtClean="0"/>
              <a:t> </a:t>
            </a:r>
            <a:r>
              <a:rPr lang="fr-CA" baseline="0" dirty="0" err="1" smtClean="0"/>
              <a:t>well</a:t>
            </a:r>
            <a:r>
              <a:rPr lang="fr-CA" baseline="0" dirty="0" smtClean="0"/>
              <a:t>)</a:t>
            </a:r>
            <a:r>
              <a:rPr lang="fr-CA" dirty="0" smtClean="0"/>
              <a:t> </a:t>
            </a:r>
          </a:p>
          <a:p>
            <a:r>
              <a:rPr lang="fr-CA" dirty="0" smtClean="0"/>
              <a:t>Différences = en</a:t>
            </a:r>
            <a:r>
              <a:rPr lang="fr-CA" baseline="0" dirty="0" smtClean="0"/>
              <a:t> raison de la faible utilisation de la </a:t>
            </a:r>
            <a:r>
              <a:rPr lang="fr-CA" baseline="0" dirty="0" err="1" smtClean="0"/>
              <a:t>tech</a:t>
            </a:r>
            <a:r>
              <a:rPr lang="fr-CA" baseline="0" dirty="0" smtClean="0"/>
              <a:t> par les profs. Cette </a:t>
            </a:r>
            <a:r>
              <a:rPr lang="fr-CA" baseline="0" dirty="0" err="1" smtClean="0"/>
              <a:t>tech</a:t>
            </a:r>
            <a:r>
              <a:rPr lang="fr-CA" baseline="0" dirty="0" smtClean="0"/>
              <a:t> qui est peu utilisée fonctionne très bien pour les étudiants.</a:t>
            </a:r>
          </a:p>
          <a:p>
            <a:r>
              <a:rPr lang="fr-CA" baseline="0" dirty="0" smtClean="0"/>
              <a:t>Notes de cours: 82% (use), 97% (</a:t>
            </a:r>
            <a:r>
              <a:rPr lang="fr-CA" baseline="0" dirty="0" err="1" smtClean="0"/>
              <a:t>work</a:t>
            </a:r>
            <a:r>
              <a:rPr lang="fr-CA" baseline="0" dirty="0" smtClean="0"/>
              <a:t> </a:t>
            </a:r>
            <a:r>
              <a:rPr lang="fr-CA" baseline="0" dirty="0" err="1" smtClean="0"/>
              <a:t>well</a:t>
            </a:r>
            <a:r>
              <a:rPr lang="fr-CA" baseline="0" dirty="0" smtClean="0"/>
              <a:t>)</a:t>
            </a:r>
          </a:p>
          <a:p>
            <a:r>
              <a:rPr lang="fr-CA" baseline="0" dirty="0" smtClean="0"/>
              <a:t>Saisie d’absence: 59% (use), 90% (</a:t>
            </a:r>
            <a:r>
              <a:rPr lang="fr-CA" baseline="0" dirty="0" err="1" smtClean="0"/>
              <a:t>work</a:t>
            </a:r>
            <a:r>
              <a:rPr lang="fr-CA" baseline="0" dirty="0" smtClean="0"/>
              <a:t> </a:t>
            </a:r>
            <a:r>
              <a:rPr lang="fr-CA" baseline="0" dirty="0" err="1" smtClean="0"/>
              <a:t>well</a:t>
            </a:r>
            <a:r>
              <a:rPr lang="fr-CA" baseline="0" dirty="0" smtClean="0"/>
              <a:t>)</a:t>
            </a:r>
          </a:p>
          <a:p>
            <a:r>
              <a:rPr lang="fr-CA" baseline="0" dirty="0" smtClean="0"/>
              <a:t>Tests /quiz: 39% (use), 89% (</a:t>
            </a:r>
            <a:r>
              <a:rPr lang="fr-CA" baseline="0" dirty="0" err="1" smtClean="0"/>
              <a:t>work</a:t>
            </a:r>
            <a:r>
              <a:rPr lang="fr-CA" baseline="0" dirty="0" smtClean="0"/>
              <a:t> </a:t>
            </a:r>
            <a:r>
              <a:rPr lang="fr-CA" baseline="0" dirty="0" err="1" smtClean="0"/>
              <a:t>well</a:t>
            </a:r>
            <a:r>
              <a:rPr lang="fr-CA" baseline="0" dirty="0" smtClean="0"/>
              <a:t>)</a:t>
            </a:r>
          </a:p>
          <a:p>
            <a:r>
              <a:rPr lang="fr-CA" baseline="0" dirty="0" smtClean="0"/>
              <a:t>Faire transition vers l’utilisation de leur propre </a:t>
            </a:r>
            <a:r>
              <a:rPr lang="fr-CA" baseline="0" dirty="0" err="1" smtClean="0"/>
              <a:t>tech</a:t>
            </a:r>
            <a:r>
              <a:rPr lang="fr-CA" baseline="0" dirty="0" smtClean="0"/>
              <a:t> en classe.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14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8522934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Similaire entre étudiants et profs exemplaires</a:t>
            </a:r>
            <a:r>
              <a:rPr lang="fr-CA" baseline="0" dirty="0" smtClean="0"/>
              <a:t> MAIS grosses différences lorsqu’on étend la population à tous les profs (voir diapo suivante)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15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1319297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Résultats concernant l’utilisation de leur propre </a:t>
            </a:r>
            <a:r>
              <a:rPr lang="fr-CA" dirty="0" err="1" smtClean="0"/>
              <a:t>tech</a:t>
            </a:r>
            <a:r>
              <a:rPr lang="fr-CA" dirty="0" smtClean="0"/>
              <a:t> = important pour les politiques </a:t>
            </a:r>
            <a:r>
              <a:rPr lang="fr-CA" dirty="0" err="1" smtClean="0"/>
              <a:t>pcq</a:t>
            </a:r>
            <a:r>
              <a:rPr lang="fr-CA" dirty="0" smtClean="0"/>
              <a:t> certains département,</a:t>
            </a:r>
            <a:r>
              <a:rPr lang="fr-CA" baseline="0" dirty="0" smtClean="0"/>
              <a:t> voire des cégeps entiers, ont des règles très strictes concernant l’utilisation de la </a:t>
            </a:r>
            <a:r>
              <a:rPr lang="fr-CA" baseline="0" dirty="0" err="1" smtClean="0"/>
              <a:t>tech</a:t>
            </a:r>
            <a:r>
              <a:rPr lang="fr-CA" baseline="0" dirty="0" smtClean="0"/>
              <a:t> personnelle en classe. Do </a:t>
            </a:r>
            <a:r>
              <a:rPr lang="fr-CA" baseline="0" dirty="0" err="1" smtClean="0"/>
              <a:t>we</a:t>
            </a:r>
            <a:r>
              <a:rPr lang="fr-CA" baseline="0" dirty="0" smtClean="0"/>
              <a:t> </a:t>
            </a:r>
            <a:r>
              <a:rPr lang="fr-CA" baseline="0" dirty="0" err="1" smtClean="0"/>
              <a:t>want</a:t>
            </a:r>
            <a:r>
              <a:rPr lang="fr-CA" baseline="0" dirty="0" smtClean="0"/>
              <a:t> to talk about Smart </a:t>
            </a:r>
            <a:r>
              <a:rPr lang="fr-CA" baseline="0" dirty="0" err="1" smtClean="0"/>
              <a:t>Boards</a:t>
            </a:r>
            <a:r>
              <a:rPr lang="fr-CA" baseline="0" dirty="0" smtClean="0"/>
              <a:t> and </a:t>
            </a:r>
            <a:r>
              <a:rPr lang="fr-CA" baseline="0" dirty="0" err="1" smtClean="0"/>
              <a:t>whether</a:t>
            </a:r>
            <a:r>
              <a:rPr lang="fr-CA" baseline="0" dirty="0" smtClean="0"/>
              <a:t> or not </a:t>
            </a:r>
            <a:r>
              <a:rPr lang="fr-CA" baseline="0" dirty="0" err="1" smtClean="0"/>
              <a:t>our</a:t>
            </a:r>
            <a:r>
              <a:rPr lang="fr-CA" baseline="0" dirty="0" smtClean="0"/>
              <a:t> </a:t>
            </a:r>
            <a:r>
              <a:rPr lang="fr-CA" baseline="0" dirty="0" err="1" smtClean="0"/>
              <a:t>research</a:t>
            </a:r>
            <a:r>
              <a:rPr lang="fr-CA" baseline="0" dirty="0" smtClean="0"/>
              <a:t> </a:t>
            </a:r>
            <a:r>
              <a:rPr lang="fr-CA" baseline="0" dirty="0" err="1" smtClean="0"/>
              <a:t>validated</a:t>
            </a:r>
            <a:r>
              <a:rPr lang="fr-CA" baseline="0" dirty="0" smtClean="0"/>
              <a:t> the </a:t>
            </a:r>
            <a:r>
              <a:rPr lang="fr-CA" baseline="0" dirty="0" err="1" smtClean="0"/>
              <a:t>project</a:t>
            </a:r>
            <a:r>
              <a:rPr lang="fr-CA" baseline="0" dirty="0" smtClean="0"/>
              <a:t> (the one putting </a:t>
            </a:r>
            <a:r>
              <a:rPr lang="fr-CA" baseline="0" dirty="0" err="1" smtClean="0"/>
              <a:t>them</a:t>
            </a:r>
            <a:r>
              <a:rPr lang="fr-CA" baseline="0" dirty="0" smtClean="0"/>
              <a:t> in </a:t>
            </a:r>
            <a:r>
              <a:rPr lang="fr-CA" baseline="0" dirty="0" err="1" smtClean="0"/>
              <a:t>schools</a:t>
            </a:r>
            <a:r>
              <a:rPr lang="fr-CA" baseline="0" dirty="0" smtClean="0"/>
              <a:t>)?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16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1523992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Grande importance de la perspective </a:t>
            </a:r>
            <a:r>
              <a:rPr lang="en-CA" dirty="0" err="1" smtClean="0"/>
              <a:t>étudiante</a:t>
            </a:r>
            <a:r>
              <a:rPr lang="en-CA" dirty="0" smtClean="0"/>
              <a:t>: dire </a:t>
            </a:r>
            <a:r>
              <a:rPr lang="en-CA" dirty="0" err="1" smtClean="0"/>
              <a:t>qu’ils</a:t>
            </a:r>
            <a:r>
              <a:rPr lang="en-CA" dirty="0" smtClean="0"/>
              <a:t> nous </a:t>
            </a:r>
            <a:r>
              <a:rPr lang="en-CA" dirty="0" err="1" smtClean="0"/>
              <a:t>ont</a:t>
            </a:r>
            <a:r>
              <a:rPr lang="en-CA" dirty="0" smtClean="0"/>
              <a:t> </a:t>
            </a:r>
            <a:r>
              <a:rPr lang="en-CA" dirty="0" err="1" smtClean="0"/>
              <a:t>dit</a:t>
            </a:r>
            <a:r>
              <a:rPr lang="en-CA" dirty="0" smtClean="0"/>
              <a:t> que </a:t>
            </a:r>
            <a:r>
              <a:rPr lang="en-CA" dirty="0" err="1" smtClean="0"/>
              <a:t>ce</a:t>
            </a:r>
            <a:r>
              <a:rPr lang="en-CA" dirty="0" smtClean="0"/>
              <a:t> qui </a:t>
            </a:r>
            <a:r>
              <a:rPr lang="en-CA" dirty="0" err="1" smtClean="0"/>
              <a:t>est</a:t>
            </a:r>
            <a:r>
              <a:rPr lang="en-CA" dirty="0" smtClean="0"/>
              <a:t> important </a:t>
            </a:r>
            <a:r>
              <a:rPr lang="en-CA" dirty="0" err="1" smtClean="0"/>
              <a:t>c’est</a:t>
            </a:r>
            <a:r>
              <a:rPr lang="en-CA" dirty="0" smtClean="0"/>
              <a:t> que les profs</a:t>
            </a:r>
            <a:r>
              <a:rPr lang="en-CA" baseline="0" dirty="0" smtClean="0"/>
              <a:t> </a:t>
            </a:r>
            <a:r>
              <a:rPr lang="en-CA" baseline="0" dirty="0" err="1" smtClean="0"/>
              <a:t>utilisent</a:t>
            </a:r>
            <a:r>
              <a:rPr lang="en-CA" baseline="0" dirty="0" smtClean="0"/>
              <a:t> de la tech avec </a:t>
            </a:r>
            <a:r>
              <a:rPr lang="en-CA" baseline="0" dirty="0" err="1" smtClean="0"/>
              <a:t>laquelle</a:t>
            </a:r>
            <a:r>
              <a:rPr lang="en-CA" baseline="0" dirty="0" smtClean="0"/>
              <a:t> </a:t>
            </a:r>
            <a:r>
              <a:rPr lang="en-CA" baseline="0" dirty="0" err="1" smtClean="0"/>
              <a:t>ils</a:t>
            </a:r>
            <a:r>
              <a:rPr lang="en-CA" baseline="0" dirty="0" smtClean="0"/>
              <a:t> </a:t>
            </a:r>
            <a:r>
              <a:rPr lang="en-CA" baseline="0" dirty="0" err="1" smtClean="0"/>
              <a:t>sont</a:t>
            </a:r>
            <a:r>
              <a:rPr lang="en-CA" baseline="0" dirty="0" smtClean="0"/>
              <a:t> </a:t>
            </a:r>
            <a:r>
              <a:rPr lang="en-CA" baseline="0" dirty="0" err="1" smtClean="0"/>
              <a:t>confortables</a:t>
            </a:r>
            <a:r>
              <a:rPr lang="en-CA" baseline="0" dirty="0" smtClean="0"/>
              <a:t>, pas </a:t>
            </a:r>
            <a:r>
              <a:rPr lang="en-CA" baseline="0" dirty="0" err="1" smtClean="0"/>
              <a:t>nécessaire</a:t>
            </a:r>
            <a:r>
              <a:rPr lang="en-CA" baseline="0" dirty="0" smtClean="0"/>
              <a:t> que </a:t>
            </a:r>
            <a:r>
              <a:rPr lang="en-CA" baseline="0" dirty="0" err="1" smtClean="0"/>
              <a:t>ce</a:t>
            </a:r>
            <a:r>
              <a:rPr lang="en-CA" baseline="0" dirty="0" smtClean="0"/>
              <a:t> </a:t>
            </a:r>
            <a:r>
              <a:rPr lang="en-CA" baseline="0" dirty="0" err="1" smtClean="0"/>
              <a:t>soit</a:t>
            </a:r>
            <a:r>
              <a:rPr lang="en-CA" baseline="0" dirty="0" smtClean="0"/>
              <a:t> </a:t>
            </a:r>
            <a:r>
              <a:rPr lang="en-CA" baseline="0" dirty="0" err="1" smtClean="0"/>
              <a:t>quelque</a:t>
            </a:r>
            <a:r>
              <a:rPr lang="en-CA" baseline="0" dirty="0" smtClean="0"/>
              <a:t> chose de </a:t>
            </a:r>
            <a:r>
              <a:rPr lang="en-CA" baseline="0" dirty="0" err="1" smtClean="0"/>
              <a:t>très</a:t>
            </a:r>
            <a:r>
              <a:rPr lang="en-CA" baseline="0" dirty="0" smtClean="0"/>
              <a:t> </a:t>
            </a:r>
            <a:r>
              <a:rPr lang="en-CA" baseline="0" dirty="0" err="1" smtClean="0"/>
              <a:t>complexe</a:t>
            </a:r>
            <a:r>
              <a:rPr lang="en-CA" baseline="0" dirty="0" smtClean="0"/>
              <a:t>. Un bon PowerPoint </a:t>
            </a:r>
            <a:r>
              <a:rPr lang="en-CA" baseline="0" dirty="0" err="1" smtClean="0"/>
              <a:t>vaut</a:t>
            </a:r>
            <a:r>
              <a:rPr lang="en-CA" baseline="0" dirty="0" smtClean="0"/>
              <a:t> </a:t>
            </a:r>
            <a:r>
              <a:rPr lang="en-CA" baseline="0" dirty="0" err="1" smtClean="0"/>
              <a:t>mieux</a:t>
            </a:r>
            <a:r>
              <a:rPr lang="en-CA" baseline="0" dirty="0" smtClean="0"/>
              <a:t> que </a:t>
            </a:r>
            <a:r>
              <a:rPr lang="en-CA" baseline="0" dirty="0" err="1" smtClean="0"/>
              <a:t>l’utilisation</a:t>
            </a:r>
            <a:r>
              <a:rPr lang="en-CA" baseline="0" dirty="0" smtClean="0"/>
              <a:t> </a:t>
            </a:r>
            <a:r>
              <a:rPr lang="en-CA" baseline="0" dirty="0" err="1" smtClean="0"/>
              <a:t>inefficace</a:t>
            </a:r>
            <a:r>
              <a:rPr lang="en-CA" baseline="0" dirty="0" smtClean="0"/>
              <a:t> d’un </a:t>
            </a:r>
            <a:r>
              <a:rPr lang="en-CA" baseline="0" dirty="0" err="1" smtClean="0"/>
              <a:t>logiciel</a:t>
            </a:r>
            <a:r>
              <a:rPr lang="en-CA" baseline="0" dirty="0" smtClean="0"/>
              <a:t> plus </a:t>
            </a:r>
            <a:r>
              <a:rPr lang="en-CA" baseline="0" dirty="0" err="1" smtClean="0"/>
              <a:t>complexe</a:t>
            </a:r>
            <a:r>
              <a:rPr lang="en-CA" baseline="0" dirty="0" smtClean="0"/>
              <a:t>.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18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1894575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41CBC-5649-490D-BDCC-67123623E18D}" type="slidenum">
              <a:rPr lang="fr-CA" smtClean="0">
                <a:solidFill>
                  <a:prstClr val="black"/>
                </a:solidFill>
              </a:rPr>
              <a:pPr/>
              <a:t>19</a:t>
            </a:fld>
            <a:endParaRPr lang="fr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262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Formations</a:t>
            </a:r>
            <a:r>
              <a:rPr lang="fr-CA" baseline="0" dirty="0" smtClean="0"/>
              <a:t> : pour </a:t>
            </a:r>
            <a:r>
              <a:rPr lang="fr-CA" baseline="0" dirty="0" err="1" smtClean="0"/>
              <a:t>SmartBoard</a:t>
            </a:r>
            <a:r>
              <a:rPr lang="fr-CA" baseline="0" dirty="0" smtClean="0"/>
              <a:t>, pour PPT et pour être mis au courant de toute la </a:t>
            </a:r>
            <a:r>
              <a:rPr lang="fr-CA" baseline="0" dirty="0" err="1" smtClean="0"/>
              <a:t>tech</a:t>
            </a:r>
            <a:r>
              <a:rPr lang="fr-CA" baseline="0" dirty="0" smtClean="0"/>
              <a:t> qui est disponible dans l’institution d’enseignement, faire des vidéos de formation pour que les enseignants puissent y accéder n’importe quand *même quand ils sont en train de préparer leurs cours au milieu de l’été ou à minuit)</a:t>
            </a:r>
            <a:endParaRPr lang="fr-CA" dirty="0" smtClean="0"/>
          </a:p>
          <a:p>
            <a:r>
              <a:rPr lang="fr-CA" dirty="0" smtClean="0"/>
              <a:t>Simplifier ce qui est utilisé = une seule plateforme, une</a:t>
            </a:r>
            <a:r>
              <a:rPr lang="fr-CA" baseline="0" dirty="0" smtClean="0"/>
              <a:t> seule façon de contacter et d’être contacté par le prof, PowerPoint clairs, concis et mis en ligne, présentation de vidéos simples et courtes</a:t>
            </a:r>
          </a:p>
          <a:p>
            <a:r>
              <a:rPr lang="fr-CA" dirty="0" smtClean="0"/>
              <a:t>Aider les étudiants: leur indiquer</a:t>
            </a:r>
            <a:r>
              <a:rPr lang="fr-CA" baseline="0" dirty="0" smtClean="0"/>
              <a:t> comment maximiser les PPT (comment les utiliser pour étudier, etc.) et clairement indiquer comment vous en tant que prof vous allez utiliser la </a:t>
            </a:r>
            <a:r>
              <a:rPr lang="fr-CA" baseline="0" dirty="0" err="1" smtClean="0"/>
              <a:t>tech</a:t>
            </a:r>
            <a:r>
              <a:rPr lang="fr-CA" baseline="0" dirty="0" smtClean="0"/>
              <a:t> dès le début de la session (ex: je me donne 24h pour répondre à vos messages, j’offrirai des heures de bureau virtuelles, je vais mettre en ligne les PPT après tous les </a:t>
            </a:r>
            <a:r>
              <a:rPr lang="fr-CA" baseline="0" dirty="0" err="1" smtClean="0"/>
              <a:t>vours</a:t>
            </a:r>
            <a:r>
              <a:rPr lang="fr-CA" baseline="0" dirty="0" smtClean="0"/>
              <a:t>, etc.)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20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5242138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Formations</a:t>
            </a:r>
            <a:r>
              <a:rPr lang="fr-CA" baseline="0" dirty="0" smtClean="0"/>
              <a:t> : pour </a:t>
            </a:r>
            <a:r>
              <a:rPr lang="fr-CA" baseline="0" dirty="0" err="1" smtClean="0"/>
              <a:t>SmartBoard</a:t>
            </a:r>
            <a:r>
              <a:rPr lang="fr-CA" baseline="0" dirty="0" smtClean="0"/>
              <a:t>, pour PPT et pour être mis au courant de toute la </a:t>
            </a:r>
            <a:r>
              <a:rPr lang="fr-CA" baseline="0" dirty="0" err="1" smtClean="0"/>
              <a:t>tech</a:t>
            </a:r>
            <a:r>
              <a:rPr lang="fr-CA" baseline="0" dirty="0" smtClean="0"/>
              <a:t> qui est disponible dans l’institution d’enseignement, faire des vidéos de formation pour que les enseignants puissent y accéder n’importe quand *même quand ils sont en train de préparer leurs cours au milieu de l’été ou à minuit)</a:t>
            </a:r>
            <a:endParaRPr lang="fr-CA" dirty="0" smtClean="0"/>
          </a:p>
          <a:p>
            <a:r>
              <a:rPr lang="fr-CA" dirty="0" smtClean="0"/>
              <a:t>Simplifier ce qui est utilisé = une seule plateforme, une</a:t>
            </a:r>
            <a:r>
              <a:rPr lang="fr-CA" baseline="0" dirty="0" smtClean="0"/>
              <a:t> seule façon de contacter et d’être contacté par le prof, PowerPoint clairs, concis et mis en ligne, présentation de vidéos simples et courtes</a:t>
            </a:r>
          </a:p>
          <a:p>
            <a:r>
              <a:rPr lang="fr-CA" dirty="0" smtClean="0"/>
              <a:t>Aider les étudiants: leur indiquer</a:t>
            </a:r>
            <a:r>
              <a:rPr lang="fr-CA" baseline="0" dirty="0" smtClean="0"/>
              <a:t> comment maximiser les PPT (comment les utiliser pour étudier, etc.) et clairement indiquer comment vous en tant que prof vous allez utiliser la </a:t>
            </a:r>
            <a:r>
              <a:rPr lang="fr-CA" baseline="0" dirty="0" err="1" smtClean="0"/>
              <a:t>tech</a:t>
            </a:r>
            <a:r>
              <a:rPr lang="fr-CA" baseline="0" dirty="0" smtClean="0"/>
              <a:t> dès le début de la session (ex: je me donne 24h pour répondre à vos messages, j’offrirai des heures de bureau virtuelles, je vais mettre en ligne les PPT après tous les </a:t>
            </a:r>
            <a:r>
              <a:rPr lang="fr-CA" baseline="0" dirty="0" err="1" smtClean="0"/>
              <a:t>vours</a:t>
            </a:r>
            <a:r>
              <a:rPr lang="fr-CA" baseline="0" dirty="0" smtClean="0"/>
              <a:t>, etc.)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21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15242138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114000"/>
              </a:lnSpc>
            </a:pPr>
            <a:r>
              <a:rPr lang="en-US" altLang="en-US" sz="3600" dirty="0" smtClean="0">
                <a:latin typeface="Arial" charset="0"/>
                <a:cs typeface="Arial" charset="0"/>
              </a:rPr>
              <a:t>Directives pour les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étudiants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</a:t>
            </a:r>
            <a:r>
              <a:rPr lang="en-US" altLang="en-US" sz="36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(make clear for use of personal technology)</a:t>
            </a:r>
          </a:p>
          <a:p>
            <a:pPr lvl="1">
              <a:lnSpc>
                <a:spcPct val="114000"/>
              </a:lnSpc>
            </a:pPr>
            <a:r>
              <a:rPr lang="en-US" altLang="en-US" sz="3600" dirty="0" smtClean="0">
                <a:latin typeface="Arial" charset="0"/>
                <a:cs typeface="Arial" charset="0"/>
              </a:rPr>
              <a:t>Directives pour aider les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enseignants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à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gérer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leur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classe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dans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cette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nouvelle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réalité</a:t>
            </a:r>
            <a:endParaRPr lang="en-US" altLang="en-US" dirty="0" smtClean="0">
              <a:latin typeface="Arial" charset="0"/>
              <a:cs typeface="Arial" charset="0"/>
            </a:endParaRP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22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5200364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smtClean="0"/>
              <a:t>Moodle pour les quiz (pas tous les</a:t>
            </a:r>
            <a:r>
              <a:rPr lang="fr-CA" baseline="0" dirty="0" smtClean="0"/>
              <a:t> profs qui sont au courant)</a:t>
            </a: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err="1" smtClean="0">
                <a:latin typeface="Arial" charset="0"/>
                <a:cs typeface="Arial" charset="0"/>
              </a:rPr>
              <a:t>Renouvellement</a:t>
            </a:r>
            <a:r>
              <a:rPr lang="en-US" altLang="en-US" dirty="0" smtClean="0">
                <a:latin typeface="Arial" charset="0"/>
                <a:cs typeface="Arial" charset="0"/>
              </a:rPr>
              <a:t> de licenses (pour les </a:t>
            </a:r>
            <a:r>
              <a:rPr lang="en-US" altLang="en-US" dirty="0" err="1" smtClean="0">
                <a:latin typeface="Arial" charset="0"/>
                <a:cs typeface="Arial" charset="0"/>
              </a:rPr>
              <a:t>spécifiques</a:t>
            </a:r>
            <a:r>
              <a:rPr lang="en-US" altLang="en-US" dirty="0" smtClean="0">
                <a:latin typeface="Arial" charset="0"/>
                <a:cs typeface="Arial" charset="0"/>
              </a:rPr>
              <a:t>)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23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5200364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441CBC-5649-490D-BDCC-67123623E18D}" type="slidenum">
              <a:rPr lang="fr-CA" smtClean="0">
                <a:solidFill>
                  <a:prstClr val="black"/>
                </a:solidFill>
              </a:rPr>
              <a:pPr/>
              <a:t>24</a:t>
            </a:fld>
            <a:endParaRPr lang="fr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0717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0D08F7-0A18-484A-AB15-A0B7FE19C275}" type="slidenum">
              <a:rPr lang="fr-CA" altLang="fr-FR" smtClean="0"/>
              <a:pPr>
                <a:defRPr/>
              </a:pPr>
              <a:t>25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5682613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361DA81F-D7B3-412F-856A-50A93B8A7921}" type="slidenum">
              <a:rPr lang="fr-CA" altLang="fr-FR" sz="1200" smtClean="0"/>
              <a:pPr/>
              <a:t>28</a:t>
            </a:fld>
            <a:endParaRPr lang="fr-CA" altLang="fr-FR" sz="1200" smtClean="0"/>
          </a:p>
        </p:txBody>
      </p:sp>
    </p:spTree>
    <p:extLst>
      <p:ext uri="{BB962C8B-B14F-4D97-AF65-F5344CB8AC3E}">
        <p14:creationId xmlns:p14="http://schemas.microsoft.com/office/powerpoint/2010/main" val="1759494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839788" y="3648075"/>
            <a:ext cx="7835900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840161" y="3648074"/>
            <a:ext cx="7836294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840160" y="5034508"/>
            <a:ext cx="7836295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dirty="0" smtClean="0"/>
              <a:t>Modifiez le style des sous-titres du masque</a:t>
            </a:r>
            <a:endParaRPr lang="en-US" dirty="0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1596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Modifiez le style du titre</a:t>
            </a:r>
            <a:endParaRPr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4888200"/>
          </a:xfrm>
        </p:spPr>
        <p:txBody>
          <a:bodyPr/>
          <a:lstStyle>
            <a:lvl1pPr marL="361950" indent="-361950">
              <a:buSzPct val="110000"/>
              <a:defRPr/>
            </a:lvl1pPr>
            <a:lvl2pPr marL="628650" indent="-354013">
              <a:buSzPct val="110000"/>
              <a:defRPr sz="3200"/>
            </a:lvl2pPr>
            <a:lvl3pPr marL="895350" indent="-301625">
              <a:buSzPct val="110000"/>
              <a:defRPr sz="2800"/>
            </a:lvl3pPr>
            <a:lvl4pPr marL="1162050" indent="-293688">
              <a:buSzPct val="110000"/>
              <a:defRPr sz="2400"/>
            </a:lvl4pPr>
            <a:lvl5pPr marL="1438275" indent="-295275">
              <a:buSzPct val="110000"/>
              <a:defRPr sz="2000"/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8629650" y="6353175"/>
            <a:ext cx="514350" cy="3857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4F0D0-9B52-4DAC-9FAE-95A5440E5A6E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61172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 smtClean="0"/>
              <a:t>Modifiez le style du titre</a:t>
            </a:r>
            <a:endParaRPr lang="en-US" altLang="fr-FR" dirty="0" smtClean="0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457200" y="1268413"/>
            <a:ext cx="82296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  <a:endParaRPr lang="en-US" altLang="fr-FR" smtClean="0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85788" y="6353175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629650" y="6469063"/>
            <a:ext cx="51435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6A3790F5-85A2-41CB-9E76-BDB4D013E3A4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457200" y="1125538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6388100"/>
            <a:ext cx="301625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88" indent="-357188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300" indent="-347663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700" indent="-307975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813" indent="-298450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925" indent="-288925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Excel_Worksheet1.xlsx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catherine.fichten@mcgill.ca" TargetMode="External"/><Relationship Id="rId4" Type="http://schemas.openxmlformats.org/officeDocument/2006/relationships/hyperlink" Target="mailto:laura.king@claurendeau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5938" y="332656"/>
            <a:ext cx="8112125" cy="230346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fr-CA" sz="3600" dirty="0">
                <a:solidFill>
                  <a:srgbClr val="0033CC"/>
                </a:solidFill>
                <a:effectLst/>
              </a:rPr>
              <a:t>Les perspectives des étudiants et des professeurs sur l’excellence dans l’utilisation des TIC et du </a:t>
            </a:r>
            <a:r>
              <a:rPr lang="fr-CA" sz="3600" dirty="0" err="1">
                <a:solidFill>
                  <a:srgbClr val="0033CC"/>
                </a:solidFill>
                <a:effectLst/>
              </a:rPr>
              <a:t>cyberapprentissage</a:t>
            </a:r>
            <a:r>
              <a:rPr lang="fr-CA" sz="3600" dirty="0">
                <a:solidFill>
                  <a:srgbClr val="0033CC"/>
                </a:solidFill>
                <a:effectLst/>
              </a:rPr>
              <a:t> au </a:t>
            </a:r>
            <a:r>
              <a:rPr lang="fr-CA" sz="3600" dirty="0" smtClean="0">
                <a:solidFill>
                  <a:srgbClr val="0033CC"/>
                </a:solidFill>
                <a:effectLst/>
              </a:rPr>
              <a:t>collégial</a:t>
            </a:r>
            <a:r>
              <a:rPr lang="fr-FR" sz="3600" dirty="0">
                <a:effectLst/>
              </a:rPr>
              <a:t/>
            </a:r>
            <a:br>
              <a:rPr lang="fr-FR" sz="3600" dirty="0">
                <a:effectLst/>
              </a:rPr>
            </a:br>
            <a:r>
              <a:rPr lang="fr-FR" sz="3600" dirty="0" smtClean="0">
                <a:effectLst/>
              </a:rPr>
              <a:t/>
            </a:r>
            <a:br>
              <a:rPr lang="fr-FR" sz="3600" dirty="0" smtClean="0">
                <a:effectLst/>
              </a:rPr>
            </a:br>
            <a:endParaRPr lang="en-US" sz="3600" dirty="0">
              <a:solidFill>
                <a:srgbClr val="0033CC"/>
              </a:solidFill>
            </a:endParaRPr>
          </a:p>
        </p:txBody>
      </p:sp>
      <p:sp>
        <p:nvSpPr>
          <p:cNvPr id="4099" name="TextBox 3"/>
          <p:cNvSpPr txBox="1">
            <a:spLocks noChangeArrowheads="1"/>
          </p:cNvSpPr>
          <p:nvPr/>
        </p:nvSpPr>
        <p:spPr bwMode="auto">
          <a:xfrm>
            <a:off x="287338" y="3258680"/>
            <a:ext cx="8569325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3600">
                <a:solidFill>
                  <a:srgbClr val="072C62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ts val="5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3400">
                <a:solidFill>
                  <a:srgbClr val="072C62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ts val="5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3200">
                <a:solidFill>
                  <a:srgbClr val="072C62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ts val="4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3000">
                <a:solidFill>
                  <a:srgbClr val="072C62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ts val="3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lang="fr-CA" altLang="en-US" sz="2000" dirty="0">
                <a:solidFill>
                  <a:schemeClr val="tx1"/>
                </a:solidFill>
              </a:rPr>
              <a:t>en collaboration avec </a:t>
            </a:r>
            <a:r>
              <a:rPr lang="fr-CA" altLang="en-US" sz="2000" dirty="0" smtClean="0">
                <a:solidFill>
                  <a:schemeClr val="tx1"/>
                </a:solidFill>
              </a:rPr>
              <a:t>Catherine </a:t>
            </a:r>
            <a:r>
              <a:rPr lang="fr-CA" altLang="en-US" sz="2000" dirty="0" err="1" smtClean="0">
                <a:solidFill>
                  <a:schemeClr val="tx1"/>
                </a:solidFill>
              </a:rPr>
              <a:t>Fichten</a:t>
            </a:r>
            <a:r>
              <a:rPr lang="fr-CA" altLang="en-US" sz="2000" dirty="0" smtClean="0">
                <a:solidFill>
                  <a:schemeClr val="tx1"/>
                </a:solidFill>
              </a:rPr>
              <a:t>, Mary Jorgensen, Alice Havel, Rhonda </a:t>
            </a:r>
            <a:r>
              <a:rPr lang="fr-CA" altLang="en-US" sz="2000" dirty="0" err="1" smtClean="0">
                <a:solidFill>
                  <a:schemeClr val="tx1"/>
                </a:solidFill>
              </a:rPr>
              <a:t>Amsel</a:t>
            </a:r>
            <a:r>
              <a:rPr lang="fr-CA" altLang="en-US" sz="2000" dirty="0" smtClean="0">
                <a:solidFill>
                  <a:schemeClr val="tx1"/>
                </a:solidFill>
              </a:rPr>
              <a:t>, </a:t>
            </a:r>
            <a:r>
              <a:rPr lang="fr-CA" altLang="en-US" sz="2000" dirty="0" err="1" smtClean="0">
                <a:solidFill>
                  <a:schemeClr val="tx1"/>
                </a:solidFill>
              </a:rPr>
              <a:t>Tiiu</a:t>
            </a:r>
            <a:r>
              <a:rPr lang="fr-CA" altLang="en-US" sz="2000" dirty="0" smtClean="0">
                <a:solidFill>
                  <a:schemeClr val="tx1"/>
                </a:solidFill>
              </a:rPr>
              <a:t> </a:t>
            </a:r>
            <a:r>
              <a:rPr lang="fr-CA" altLang="en-US" sz="2000" dirty="0" err="1" smtClean="0">
                <a:solidFill>
                  <a:schemeClr val="tx1"/>
                </a:solidFill>
              </a:rPr>
              <a:t>Poldma</a:t>
            </a:r>
            <a:r>
              <a:rPr lang="fr-CA" altLang="en-US" sz="2000" dirty="0">
                <a:solidFill>
                  <a:schemeClr val="tx1"/>
                </a:solidFill>
              </a:rPr>
              <a:t>, </a:t>
            </a:r>
            <a:r>
              <a:rPr lang="fr-CA" altLang="en-US" sz="2000" dirty="0" err="1">
                <a:solidFill>
                  <a:schemeClr val="tx1"/>
                </a:solidFill>
              </a:rPr>
              <a:t>Jillian</a:t>
            </a:r>
            <a:r>
              <a:rPr lang="fr-CA" altLang="en-US" sz="2000" dirty="0">
                <a:solidFill>
                  <a:schemeClr val="tx1"/>
                </a:solidFill>
              </a:rPr>
              <a:t> </a:t>
            </a:r>
            <a:r>
              <a:rPr lang="fr-CA" altLang="en-US" sz="2000" dirty="0" err="1" smtClean="0">
                <a:solidFill>
                  <a:schemeClr val="tx1"/>
                </a:solidFill>
              </a:rPr>
              <a:t>Budd</a:t>
            </a:r>
            <a:r>
              <a:rPr lang="fr-CA" altLang="en-US" sz="2000" dirty="0" smtClean="0">
                <a:solidFill>
                  <a:schemeClr val="tx1"/>
                </a:solidFill>
              </a:rPr>
              <a:t>, </a:t>
            </a:r>
            <a:r>
              <a:rPr lang="fr-CA" altLang="en-US" sz="2000" dirty="0" err="1" smtClean="0">
                <a:solidFill>
                  <a:schemeClr val="tx1"/>
                </a:solidFill>
              </a:rPr>
              <a:t>Maegan</a:t>
            </a:r>
            <a:r>
              <a:rPr lang="fr-CA" altLang="en-US" sz="2000" dirty="0">
                <a:solidFill>
                  <a:schemeClr val="tx1"/>
                </a:solidFill>
              </a:rPr>
              <a:t> </a:t>
            </a:r>
            <a:r>
              <a:rPr lang="fr-CA" altLang="en-US" sz="2000" dirty="0" err="1" smtClean="0">
                <a:solidFill>
                  <a:schemeClr val="tx1"/>
                </a:solidFill>
              </a:rPr>
              <a:t>Harvison</a:t>
            </a:r>
            <a:r>
              <a:rPr lang="fr-CA" altLang="en-US" sz="2000" dirty="0" smtClean="0">
                <a:solidFill>
                  <a:schemeClr val="tx1"/>
                </a:solidFill>
              </a:rPr>
              <a:t>, </a:t>
            </a:r>
            <a:endParaRPr lang="fr-CA" altLang="en-US" sz="140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CA" altLang="en-US" sz="2000" dirty="0" smtClean="0">
                <a:solidFill>
                  <a:schemeClr val="tx1"/>
                </a:solidFill>
              </a:rPr>
              <a:t>Evelyne Marcil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CA" altLang="en-US" sz="800" dirty="0" smtClean="0">
              <a:solidFill>
                <a:schemeClr val="tx1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CA" altLang="en-US" sz="2000" dirty="0" smtClean="0">
                <a:solidFill>
                  <a:schemeClr val="tx1"/>
                </a:solidFill>
              </a:rPr>
              <a:t>Rencontre de suivi 3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CA" altLang="en-US" sz="2000" dirty="0" smtClean="0">
                <a:solidFill>
                  <a:schemeClr val="tx1"/>
                </a:solidFill>
              </a:rPr>
              <a:t>Actions concertées, Persévérance et réussite scolaires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en-US" sz="2000" dirty="0" smtClean="0">
                <a:solidFill>
                  <a:schemeClr val="tx1"/>
                </a:solidFill>
              </a:rPr>
              <a:t>24 </a:t>
            </a:r>
            <a:r>
              <a:rPr lang="en-US" altLang="en-US" sz="2000" dirty="0" err="1" smtClean="0">
                <a:solidFill>
                  <a:schemeClr val="tx1"/>
                </a:solidFill>
              </a:rPr>
              <a:t>octobre</a:t>
            </a:r>
            <a:r>
              <a:rPr lang="en-US" altLang="en-US" sz="2000" dirty="0" smtClean="0">
                <a:solidFill>
                  <a:schemeClr val="tx1"/>
                </a:solidFill>
              </a:rPr>
              <a:t> 2017, Québec, Québec</a:t>
            </a:r>
            <a:endParaRPr lang="en-US" altLang="en-US" sz="2000" dirty="0">
              <a:solidFill>
                <a:schemeClr val="tx1"/>
              </a:solidFill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 smtClean="0">
                <a:solidFill>
                  <a:schemeClr val="tx2"/>
                </a:solidFill>
              </a:rPr>
              <a:t>  </a:t>
            </a:r>
            <a:endParaRPr lang="en-US" altLang="en-US" sz="1800" dirty="0">
              <a:solidFill>
                <a:schemeClr val="tx2"/>
              </a:solidFill>
            </a:endParaRPr>
          </a:p>
        </p:txBody>
      </p:sp>
      <p:sp>
        <p:nvSpPr>
          <p:cNvPr id="4100" name="Connecteur droit 28"/>
          <p:cNvSpPr>
            <a:spLocks noChangeShapeType="1"/>
          </p:cNvSpPr>
          <p:nvPr/>
        </p:nvSpPr>
        <p:spPr bwMode="auto">
          <a:xfrm>
            <a:off x="457200" y="3281363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410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319" y="6151656"/>
            <a:ext cx="1768475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401" y="5513641"/>
            <a:ext cx="2049463" cy="7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6412294"/>
            <a:ext cx="1181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532" y="6132607"/>
            <a:ext cx="565150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0021" y="2748419"/>
            <a:ext cx="3863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Laura King et Alex Lussier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578" name="Picture 2" descr="logo of the ministère de l'Éducation et de l'Enseignement supérieur du Québec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530" y="5436647"/>
            <a:ext cx="2009775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reative Commons License symbol for Attribution - Non Commercia l- No Derivatives 4.0 International. Copyright is &#10;http://creativecommons.org/about &#10;" title="Creative Commons License symbol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781" y="5369258"/>
            <a:ext cx="764762" cy="266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84213"/>
          </a:xfrm>
        </p:spPr>
        <p:txBody>
          <a:bodyPr/>
          <a:lstStyle/>
          <a:p>
            <a:pPr>
              <a:defRPr/>
            </a:pPr>
            <a:r>
              <a:rPr lang="en-CA" dirty="0" smtClean="0">
                <a:effectLst/>
              </a:rPr>
              <a:t>É</a:t>
            </a:r>
            <a:r>
              <a:rPr lang="fr-CA" dirty="0" err="1" smtClean="0">
                <a:effectLst/>
              </a:rPr>
              <a:t>quipe</a:t>
            </a:r>
            <a:endParaRPr lang="en-US" sz="4400" dirty="0">
              <a:effectLst/>
            </a:endParaRPr>
          </a:p>
        </p:txBody>
      </p:sp>
      <p:sp>
        <p:nvSpPr>
          <p:cNvPr id="5123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C5365178-89C4-4F07-A7EF-85A9DD12FCCC}" type="slidenum">
              <a:rPr lang="fr-FR" altLang="fr-FR" sz="1400" smtClean="0">
                <a:solidFill>
                  <a:srgbClr val="0033CC"/>
                </a:solidFill>
                <a:latin typeface="Arial" charset="0"/>
              </a:rPr>
              <a:pPr/>
              <a:t>2</a:t>
            </a:fld>
            <a:endParaRPr lang="fr-FR" altLang="fr-FR" sz="1400" smtClean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sz="quarter" idx="1"/>
          </p:nvPr>
        </p:nvSpPr>
        <p:spPr bwMode="auto">
          <a:xfrm>
            <a:off x="457200" y="1180374"/>
            <a:ext cx="822960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 eaLnBrk="1" hangingPunct="1">
              <a:lnSpc>
                <a:spcPts val="2200"/>
              </a:lnSpc>
              <a:spcBef>
                <a:spcPts val="1000"/>
              </a:spcBef>
              <a:buClr>
                <a:srgbClr val="0034A6"/>
              </a:buClr>
              <a:buSzPct val="100000"/>
              <a:buFont typeface="Arial" charset="0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Rhonda </a:t>
            </a:r>
            <a:r>
              <a:rPr lang="fr-CA" altLang="en-US" sz="240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Amsel</a:t>
            </a: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Université McGill</a:t>
            </a:r>
          </a:p>
          <a:p>
            <a:pPr marL="0" indent="0" algn="ctr" defTabSz="457200" eaLnBrk="1" hangingPunct="1">
              <a:lnSpc>
                <a:spcPts val="2200"/>
              </a:lnSpc>
              <a:spcBef>
                <a:spcPts val="1000"/>
              </a:spcBef>
              <a:buClr>
                <a:srgbClr val="0034A6"/>
              </a:buClr>
              <a:buSzPct val="100000"/>
              <a:buFont typeface="Arial" charset="0"/>
              <a:buNone/>
            </a:pPr>
            <a:r>
              <a:rPr lang="fr-CA" altLang="en-US" sz="240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Tiiu</a:t>
            </a: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fr-CA" altLang="en-US" sz="240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Poldma</a:t>
            </a: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Université de Montréal</a:t>
            </a:r>
            <a:endParaRPr lang="fr-CA" altLang="en-US" sz="2400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ts val="10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Jennison</a:t>
            </a: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fr-CA" altLang="en-US" sz="240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Asuncion</a:t>
            </a: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Réseau </a:t>
            </a:r>
            <a:r>
              <a:rPr lang="fr-CA" altLang="en-US" sz="2400" i="1" dirty="0">
                <a:solidFill>
                  <a:schemeClr val="tx2"/>
                </a:solidFill>
                <a:latin typeface="Arial" charset="0"/>
                <a:cs typeface="Arial" charset="0"/>
              </a:rPr>
              <a:t>de recherche Adaptech</a:t>
            </a:r>
            <a:endParaRPr lang="fr-CA" altLang="en-US" sz="2400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ts val="10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Marie-Jeanne Carrière 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APOP</a:t>
            </a:r>
          </a:p>
          <a:p>
            <a:pPr marL="0" indent="0" algn="ctr" defTabSz="457200" eaLnBrk="1" hangingPunct="1">
              <a:lnSpc>
                <a:spcPts val="2200"/>
              </a:lnSpc>
              <a:spcBef>
                <a:spcPts val="10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Robert </a:t>
            </a:r>
            <a:r>
              <a:rPr lang="fr-CA" altLang="en-US" sz="240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Cassidy</a:t>
            </a: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: </a:t>
            </a:r>
            <a:r>
              <a:rPr lang="fr-CA" altLang="en-US" sz="2400" i="1" dirty="0" smtClean="0">
                <a:solidFill>
                  <a:srgbClr val="242852"/>
                </a:solidFill>
                <a:latin typeface="Arial" charset="0"/>
                <a:cs typeface="Arial" charset="0"/>
              </a:rPr>
              <a:t>Université Concordia</a:t>
            </a:r>
            <a:endParaRPr lang="fr-CA" altLang="en-US" sz="2400" i="1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ts val="10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Elizabeth Charles 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SALTISE</a:t>
            </a:r>
            <a:endParaRPr lang="fr-CA" altLang="en-US" sz="2400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ts val="10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>
                <a:solidFill>
                  <a:schemeClr val="tx2"/>
                </a:solidFill>
                <a:latin typeface="Arial" charset="0"/>
                <a:cs typeface="Arial" charset="0"/>
              </a:rPr>
              <a:t>Alexandre Chauvin </a:t>
            </a: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Réseau </a:t>
            </a:r>
            <a:r>
              <a:rPr lang="fr-CA" altLang="en-US" sz="2400" i="1" dirty="0">
                <a:solidFill>
                  <a:schemeClr val="tx2"/>
                </a:solidFill>
                <a:latin typeface="Arial" charset="0"/>
                <a:cs typeface="Arial" charset="0"/>
              </a:rPr>
              <a:t>de recherche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Adaptech</a:t>
            </a:r>
            <a:endParaRPr lang="fr-CA" altLang="en-US" sz="2400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ts val="10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 err="1">
                <a:solidFill>
                  <a:schemeClr val="tx2"/>
                </a:solidFill>
                <a:latin typeface="Arial" charset="0"/>
                <a:cs typeface="Arial" charset="0"/>
              </a:rPr>
              <a:t>Tali</a:t>
            </a:r>
            <a:r>
              <a:rPr lang="fr-CA" altLang="en-US" sz="24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fr-CA" altLang="en-US" sz="2400" dirty="0" err="1">
                <a:solidFill>
                  <a:schemeClr val="tx2"/>
                </a:solidFill>
                <a:latin typeface="Arial" charset="0"/>
                <a:cs typeface="Arial" charset="0"/>
              </a:rPr>
              <a:t>Heiman</a:t>
            </a:r>
            <a:r>
              <a:rPr lang="fr-CA" altLang="en-US" sz="2400" dirty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Open </a:t>
            </a:r>
            <a:r>
              <a:rPr lang="fr-CA" altLang="en-US" sz="2400" i="1" dirty="0" err="1">
                <a:solidFill>
                  <a:schemeClr val="tx2"/>
                </a:solidFill>
                <a:latin typeface="Arial" charset="0"/>
                <a:cs typeface="Arial" charset="0"/>
              </a:rPr>
              <a:t>University</a:t>
            </a:r>
            <a:r>
              <a:rPr lang="fr-CA" altLang="en-US" sz="2400" i="1" dirty="0">
                <a:solidFill>
                  <a:schemeClr val="tx2"/>
                </a:solidFill>
                <a:latin typeface="Arial" charset="0"/>
                <a:cs typeface="Arial" charset="0"/>
              </a:rPr>
              <a:t> of </a:t>
            </a:r>
            <a:r>
              <a:rPr lang="fr-CA" altLang="en-US" sz="2400" i="1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Israel</a:t>
            </a:r>
            <a:endParaRPr lang="fr-CA" altLang="en-US" sz="2400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ts val="10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Maureen Hewlett 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Mount Royal </a:t>
            </a:r>
            <a:r>
              <a:rPr lang="fr-CA" altLang="en-US" sz="2400" i="1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College</a:t>
            </a:r>
            <a:endParaRPr lang="fr-CA" altLang="en-US" sz="2400" i="1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ts val="10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>
                <a:solidFill>
                  <a:schemeClr val="tx2"/>
                </a:solidFill>
                <a:latin typeface="Arial" charset="0"/>
                <a:cs typeface="Arial" charset="0"/>
              </a:rPr>
              <a:t>Shirley Jorgensen  </a:t>
            </a: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Collège Dawson</a:t>
            </a:r>
          </a:p>
          <a:p>
            <a:pPr marL="0" indent="0" algn="ctr" defTabSz="457200" eaLnBrk="1" hangingPunct="1">
              <a:lnSpc>
                <a:spcPts val="2200"/>
              </a:lnSpc>
              <a:spcBef>
                <a:spcPts val="10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>
                <a:solidFill>
                  <a:schemeClr val="tx2"/>
                </a:solidFill>
                <a:latin typeface="Arial" charset="0"/>
                <a:cs typeface="Arial" charset="0"/>
              </a:rPr>
              <a:t>Isabelle Laplante : </a:t>
            </a:r>
            <a:r>
              <a:rPr lang="fr-CA" altLang="en-US" sz="2400" i="1" dirty="0">
                <a:solidFill>
                  <a:schemeClr val="tx2"/>
                </a:solidFill>
                <a:latin typeface="Arial" charset="0"/>
                <a:cs typeface="Arial" charset="0"/>
              </a:rPr>
              <a:t>Centre de documentation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collégiale</a:t>
            </a:r>
          </a:p>
          <a:p>
            <a:pPr marL="0" indent="0" algn="ctr" defTabSz="457200" eaLnBrk="1" hangingPunct="1">
              <a:lnSpc>
                <a:spcPts val="2200"/>
              </a:lnSpc>
              <a:spcBef>
                <a:spcPts val="10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>
                <a:solidFill>
                  <a:schemeClr val="tx2"/>
                </a:solidFill>
                <a:latin typeface="Arial" charset="0"/>
                <a:cs typeface="Arial" charset="0"/>
              </a:rPr>
              <a:t>Catherine </a:t>
            </a:r>
            <a:r>
              <a:rPr lang="fr-CA" altLang="en-US" sz="2400" dirty="0" err="1">
                <a:solidFill>
                  <a:schemeClr val="tx2"/>
                </a:solidFill>
                <a:latin typeface="Arial" charset="0"/>
                <a:cs typeface="Arial" charset="0"/>
              </a:rPr>
              <a:t>Loiselle</a:t>
            </a:r>
            <a:r>
              <a:rPr lang="fr-CA" altLang="en-US" sz="2400" dirty="0">
                <a:solidFill>
                  <a:schemeClr val="tx2"/>
                </a:solidFill>
                <a:latin typeface="Arial" charset="0"/>
                <a:cs typeface="Arial" charset="0"/>
              </a:rPr>
              <a:t> 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CRISPESH</a:t>
            </a:r>
          </a:p>
          <a:p>
            <a:pPr marL="0" indent="0" algn="ctr" defTabSz="457200" eaLnBrk="1" hangingPunct="1">
              <a:lnSpc>
                <a:spcPts val="2200"/>
              </a:lnSpc>
              <a:spcBef>
                <a:spcPts val="10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>
                <a:solidFill>
                  <a:schemeClr val="tx2"/>
                </a:solidFill>
                <a:latin typeface="Arial" charset="0"/>
                <a:cs typeface="Arial" charset="0"/>
              </a:rPr>
              <a:t>Hélène Martineau : </a:t>
            </a:r>
            <a:r>
              <a:rPr lang="fr-CA" altLang="en-US" sz="2400" i="1" dirty="0">
                <a:solidFill>
                  <a:schemeClr val="tx2"/>
                </a:solidFill>
                <a:latin typeface="Arial" charset="0"/>
                <a:cs typeface="Arial" charset="0"/>
              </a:rPr>
              <a:t>APOP</a:t>
            </a:r>
          </a:p>
          <a:p>
            <a:pPr marL="0" indent="0" algn="ctr" defTabSz="457200" eaLnBrk="1" hangingPunct="1">
              <a:lnSpc>
                <a:spcPts val="2200"/>
              </a:lnSpc>
              <a:spcBef>
                <a:spcPts val="1000"/>
              </a:spcBef>
              <a:buClr>
                <a:srgbClr val="0034A6"/>
              </a:buClr>
              <a:buSzPct val="100000"/>
              <a:buNone/>
            </a:pPr>
            <a:endParaRPr lang="fr-CA" altLang="en-US" sz="2400" i="1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defTabSz="457200" eaLnBrk="1" hangingPunct="1">
              <a:lnSpc>
                <a:spcPts val="2200"/>
              </a:lnSpc>
              <a:spcBef>
                <a:spcPts val="1000"/>
              </a:spcBef>
              <a:buClr>
                <a:srgbClr val="0034A6"/>
              </a:buClr>
              <a:buSzPct val="100000"/>
              <a:buNone/>
            </a:pPr>
            <a:endParaRPr lang="fr-CA" altLang="en-US" sz="2400" i="1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defTabSz="457200" eaLnBrk="1" hangingPunct="1">
              <a:lnSpc>
                <a:spcPts val="2200"/>
              </a:lnSpc>
              <a:spcBef>
                <a:spcPts val="1000"/>
              </a:spcBef>
              <a:buClr>
                <a:srgbClr val="0034A6"/>
              </a:buClr>
              <a:buSzPct val="100000"/>
              <a:buNone/>
            </a:pPr>
            <a:endParaRPr lang="fr-CA" altLang="en-US" sz="2000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ct val="20000"/>
              </a:spcBef>
              <a:buClr>
                <a:srgbClr val="0034A6"/>
              </a:buClr>
              <a:buSzPct val="100000"/>
              <a:buNone/>
            </a:pPr>
            <a:endParaRPr lang="fr-CA" altLang="en-US" sz="2000" i="1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ct val="20000"/>
              </a:spcBef>
              <a:buClr>
                <a:srgbClr val="0034A6"/>
              </a:buClr>
              <a:buSzPct val="100000"/>
              <a:buNone/>
            </a:pPr>
            <a:endParaRPr lang="fr-CA" altLang="en-US" sz="2000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ct val="20000"/>
              </a:spcBef>
              <a:buClr>
                <a:srgbClr val="0034A6"/>
              </a:buClr>
              <a:buSzPct val="100000"/>
              <a:buFont typeface="Arial" charset="0"/>
              <a:buNone/>
            </a:pPr>
            <a:endParaRPr lang="fr-CA" altLang="en-US" sz="2000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ct val="20000"/>
              </a:spcBef>
              <a:buClr>
                <a:srgbClr val="0034A6"/>
              </a:buClr>
              <a:buSzPct val="100000"/>
              <a:buFont typeface="Wingdings" pitchFamily="2" charset="2"/>
              <a:buNone/>
            </a:pPr>
            <a:r>
              <a:rPr lang="fr-CA" altLang="en-US" sz="20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84213"/>
          </a:xfrm>
        </p:spPr>
        <p:txBody>
          <a:bodyPr/>
          <a:lstStyle/>
          <a:p>
            <a:pPr>
              <a:defRPr/>
            </a:pPr>
            <a:r>
              <a:rPr lang="en-CA" dirty="0" smtClean="0">
                <a:effectLst/>
              </a:rPr>
              <a:t>É</a:t>
            </a:r>
            <a:r>
              <a:rPr lang="fr-CA" dirty="0" err="1" smtClean="0">
                <a:effectLst/>
              </a:rPr>
              <a:t>quipe</a:t>
            </a:r>
            <a:endParaRPr lang="en-US" sz="4400" dirty="0">
              <a:effectLst/>
            </a:endParaRPr>
          </a:p>
        </p:txBody>
      </p:sp>
      <p:sp>
        <p:nvSpPr>
          <p:cNvPr id="5123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C5365178-89C4-4F07-A7EF-85A9DD12FCCC}" type="slidenum">
              <a:rPr lang="fr-FR" altLang="fr-FR" sz="1400" smtClean="0">
                <a:solidFill>
                  <a:srgbClr val="0033CC"/>
                </a:solidFill>
                <a:latin typeface="Arial" charset="0"/>
              </a:rPr>
              <a:pPr/>
              <a:t>3</a:t>
            </a:fld>
            <a:endParaRPr lang="fr-FR" altLang="fr-FR" sz="1400" smtClean="0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sz="quarter" idx="1"/>
          </p:nvPr>
        </p:nvSpPr>
        <p:spPr bwMode="auto">
          <a:xfrm>
            <a:off x="457200" y="1217519"/>
            <a:ext cx="8229600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 eaLnBrk="1" hangingPunct="1">
              <a:lnSpc>
                <a:spcPts val="2200"/>
              </a:lnSpc>
              <a:spcBef>
                <a:spcPts val="12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Ryan Moon 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Cégep @ Distance</a:t>
            </a:r>
          </a:p>
          <a:p>
            <a:pPr marL="0" indent="0" algn="ctr" defTabSz="457200" eaLnBrk="1" hangingPunct="1">
              <a:lnSpc>
                <a:spcPts val="2200"/>
              </a:lnSpc>
              <a:spcBef>
                <a:spcPts val="1200"/>
              </a:spcBef>
              <a:buClr>
                <a:srgbClr val="0034A6"/>
              </a:buClr>
              <a:buSzPct val="100000"/>
              <a:buFont typeface="Arial" charset="0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Mai Nhu Nguyen 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Réseau de recherche Adaptech</a:t>
            </a:r>
          </a:p>
          <a:p>
            <a:pPr marL="0" indent="0" algn="ctr" defTabSz="457200" eaLnBrk="1" hangingPunct="1">
              <a:lnSpc>
                <a:spcPts val="2200"/>
              </a:lnSpc>
              <a:spcBef>
                <a:spcPts val="1200"/>
              </a:spcBef>
              <a:buClr>
                <a:srgbClr val="0034A6"/>
              </a:buClr>
              <a:buSzPct val="100000"/>
              <a:buFont typeface="Wingdings" pitchFamily="2" charset="2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Séverine Parent : </a:t>
            </a:r>
            <a:r>
              <a:rPr lang="fr-CA" altLang="en-US" sz="2400" i="1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Profweb</a:t>
            </a:r>
            <a:endParaRPr lang="fr-CA" altLang="en-US" sz="2400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ts val="1200"/>
              </a:spcBef>
              <a:buClr>
                <a:srgbClr val="0034A6"/>
              </a:buClr>
              <a:buSzPct val="100000"/>
              <a:buFont typeface="Wingdings" pitchFamily="2" charset="2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Nicole Perreault 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REPTIC</a:t>
            </a:r>
            <a:endParaRPr lang="fr-CA" altLang="en-US" sz="2400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ts val="1200"/>
              </a:spcBef>
              <a:buClr>
                <a:srgbClr val="0034A6"/>
              </a:buClr>
              <a:buSzPct val="100000"/>
              <a:buFont typeface="Wingdings" pitchFamily="2" charset="2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Odette Raymond 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Réseau de recherche Adaptech</a:t>
            </a:r>
          </a:p>
          <a:p>
            <a:pPr marL="0" indent="0" algn="ctr" defTabSz="457200" eaLnBrk="1" hangingPunct="1">
              <a:lnSpc>
                <a:spcPts val="2200"/>
              </a:lnSpc>
              <a:spcBef>
                <a:spcPts val="12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Louise Ross 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Cégep André-</a:t>
            </a:r>
            <a:r>
              <a:rPr lang="fr-CA" altLang="en-US" sz="2400" i="1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Laurendeau</a:t>
            </a:r>
            <a:endParaRPr lang="fr-CA" altLang="en-US" sz="2400" i="1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ts val="12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Laura </a:t>
            </a:r>
            <a:r>
              <a:rPr lang="fr-CA" altLang="en-US" sz="240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Schaffer</a:t>
            </a: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Réseau de recherche </a:t>
            </a:r>
            <a:r>
              <a:rPr lang="fr-CA" altLang="en-US" sz="2400" i="1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Adaptech</a:t>
            </a:r>
            <a:endParaRPr lang="fr-CA" altLang="en-US" sz="2400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ts val="12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Rafael Scapin 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Collège </a:t>
            </a:r>
            <a:r>
              <a:rPr lang="fr-CA" altLang="en-US" sz="2400" i="1" dirty="0">
                <a:solidFill>
                  <a:schemeClr val="tx2"/>
                </a:solidFill>
                <a:latin typeface="Arial" charset="0"/>
                <a:cs typeface="Arial" charset="0"/>
              </a:rPr>
              <a:t>Dawson</a:t>
            </a:r>
            <a:endParaRPr lang="fr-CA" altLang="en-US" sz="2400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ts val="12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James Sparks 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Collège Champlain</a:t>
            </a:r>
            <a:endParaRPr lang="fr-CA" altLang="en-US" sz="2400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ts val="12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Susie </a:t>
            </a:r>
            <a:r>
              <a:rPr lang="fr-CA" altLang="en-US" sz="240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Wileman</a:t>
            </a: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Collège Dawson</a:t>
            </a:r>
          </a:p>
          <a:p>
            <a:pPr marL="0" indent="0" algn="ctr" defTabSz="457200" eaLnBrk="1" hangingPunct="1">
              <a:lnSpc>
                <a:spcPts val="2200"/>
              </a:lnSpc>
              <a:spcBef>
                <a:spcPts val="12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Cristina </a:t>
            </a:r>
            <a:r>
              <a:rPr lang="fr-CA" altLang="en-US" sz="240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Vitouchanskaia</a:t>
            </a: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: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Réseau de recherche </a:t>
            </a:r>
            <a:r>
              <a:rPr lang="fr-CA" altLang="en-US" sz="2400" i="1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Adaptech</a:t>
            </a:r>
            <a:endParaRPr lang="fr-CA" altLang="en-US" sz="2400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ts val="1200"/>
              </a:spcBef>
              <a:buClr>
                <a:srgbClr val="0034A6"/>
              </a:buClr>
              <a:buSzPct val="100000"/>
              <a:buNone/>
            </a:pPr>
            <a:r>
              <a:rPr lang="fr-CA" altLang="en-US" sz="24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Christine Vo </a:t>
            </a:r>
            <a:r>
              <a:rPr lang="fr-CA" altLang="en-US" sz="24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: </a:t>
            </a:r>
            <a:r>
              <a:rPr lang="fr-CA" altLang="en-US" sz="2400" i="1" dirty="0">
                <a:solidFill>
                  <a:schemeClr val="tx2"/>
                </a:solidFill>
                <a:latin typeface="Arial" charset="0"/>
                <a:cs typeface="Arial" charset="0"/>
              </a:rPr>
              <a:t>Collège Dawson</a:t>
            </a:r>
          </a:p>
          <a:p>
            <a:pPr marL="0" indent="0" algn="just" defTabSz="457200" eaLnBrk="1" hangingPunct="1">
              <a:lnSpc>
                <a:spcPts val="2200"/>
              </a:lnSpc>
              <a:spcBef>
                <a:spcPts val="1400"/>
              </a:spcBef>
              <a:buClr>
                <a:srgbClr val="0034A6"/>
              </a:buClr>
              <a:buSzPct val="100000"/>
              <a:buNone/>
            </a:pPr>
            <a:endParaRPr lang="fr-CA" altLang="en-US" sz="2400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ct val="20000"/>
              </a:spcBef>
              <a:buClr>
                <a:srgbClr val="0034A6"/>
              </a:buClr>
              <a:buSzPct val="100000"/>
              <a:buFont typeface="Wingdings" pitchFamily="2" charset="2"/>
              <a:buNone/>
            </a:pPr>
            <a:endParaRPr lang="fr-CA" altLang="en-US" sz="2000" i="1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defTabSz="457200" eaLnBrk="1" hangingPunct="1">
              <a:lnSpc>
                <a:spcPts val="2200"/>
              </a:lnSpc>
              <a:spcBef>
                <a:spcPct val="20000"/>
              </a:spcBef>
              <a:buClr>
                <a:srgbClr val="0034A6"/>
              </a:buClr>
              <a:buSzPct val="100000"/>
              <a:buFont typeface="Wingdings" pitchFamily="2" charset="2"/>
              <a:buNone/>
            </a:pPr>
            <a:r>
              <a:rPr lang="fr-CA" altLang="en-US" sz="2000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013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84213"/>
          </a:xfrm>
        </p:spPr>
        <p:txBody>
          <a:bodyPr/>
          <a:lstStyle/>
          <a:p>
            <a:pPr>
              <a:defRPr/>
            </a:pPr>
            <a:r>
              <a:rPr lang="en-CA" dirty="0" err="1" smtClean="0">
                <a:effectLst/>
              </a:rPr>
              <a:t>Ordre</a:t>
            </a:r>
            <a:r>
              <a:rPr lang="en-CA" dirty="0" smtClean="0">
                <a:effectLst/>
              </a:rPr>
              <a:t> </a:t>
            </a:r>
            <a:r>
              <a:rPr lang="en-CA" dirty="0">
                <a:effectLst/>
              </a:rPr>
              <a:t>du jour</a:t>
            </a:r>
            <a:endParaRPr lang="en-US" dirty="0">
              <a:effectLst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sz="quarter" idx="1"/>
          </p:nvPr>
        </p:nvSpPr>
        <p:spPr>
          <a:xfrm>
            <a:off x="354360" y="1268413"/>
            <a:ext cx="8435280" cy="4887912"/>
          </a:xfrm>
        </p:spPr>
        <p:txBody>
          <a:bodyPr/>
          <a:lstStyle/>
          <a:p>
            <a:pPr>
              <a:defRPr/>
            </a:pPr>
            <a:r>
              <a:rPr lang="en-US" altLang="en-US" dirty="0" err="1" smtClean="0">
                <a:latin typeface="Arial" charset="0"/>
                <a:cs typeface="Arial" charset="0"/>
              </a:rPr>
              <a:t>Objectifs</a:t>
            </a:r>
            <a:r>
              <a:rPr lang="en-US" altLang="en-US" dirty="0" smtClean="0">
                <a:latin typeface="Arial" charset="0"/>
                <a:cs typeface="Arial" charset="0"/>
              </a:rPr>
              <a:t> du </a:t>
            </a:r>
            <a:r>
              <a:rPr lang="en-US" altLang="en-US" dirty="0" err="1" smtClean="0">
                <a:latin typeface="Arial" charset="0"/>
                <a:cs typeface="Arial" charset="0"/>
              </a:rPr>
              <a:t>projet</a:t>
            </a:r>
            <a:endParaRPr lang="en-US" altLang="en-US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fr-CA" altLang="en-US" dirty="0" smtClean="0">
                <a:latin typeface="Arial" charset="0"/>
                <a:cs typeface="Arial" charset="0"/>
              </a:rPr>
              <a:t>Résultats, retombées et applicabilités</a:t>
            </a:r>
          </a:p>
          <a:p>
            <a:pPr>
              <a:defRPr/>
            </a:pPr>
            <a:r>
              <a:rPr lang="fr-CA" altLang="en-US" dirty="0" smtClean="0">
                <a:latin typeface="Arial" charset="0"/>
                <a:cs typeface="Arial" charset="0"/>
              </a:rPr>
              <a:t>Pistes de solutions</a:t>
            </a:r>
          </a:p>
          <a:p>
            <a:pPr>
              <a:defRPr/>
            </a:pPr>
            <a:r>
              <a:rPr lang="fr-CA" altLang="en-US" dirty="0" smtClean="0">
                <a:latin typeface="Arial" charset="0"/>
                <a:cs typeface="Arial" charset="0"/>
              </a:rPr>
              <a:t>Pistes de recherche</a:t>
            </a:r>
            <a:endParaRPr lang="en-US" altLang="en-US" dirty="0" smtClean="0">
              <a:latin typeface="Arial" charset="0"/>
              <a:cs typeface="Arial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80BEA5F8-3312-4A4A-9C33-CB00110FF3A2}" type="slidenum">
              <a:rPr lang="fr-FR" altLang="fr-FR" sz="1400" smtClean="0">
                <a:solidFill>
                  <a:srgbClr val="0033CC"/>
                </a:solidFill>
                <a:latin typeface="Arial" charset="0"/>
              </a:rPr>
              <a:pPr/>
              <a:t>4</a:t>
            </a:fld>
            <a:endParaRPr lang="fr-FR" altLang="fr-FR" sz="1400" smtClean="0">
              <a:solidFill>
                <a:srgbClr val="0033CC"/>
              </a:solidFill>
              <a:latin typeface="Arial" charset="0"/>
            </a:endParaRPr>
          </a:p>
        </p:txBody>
      </p:sp>
      <p:pic>
        <p:nvPicPr>
          <p:cNvPr id="7" name="Picture 2" descr="Picture of a cartoon man checking off items on a checklist. Copyright is http://www.analyticstool.com/" title="Cartoon man checking off items on a checkli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4221088"/>
            <a:ext cx="2090040" cy="1452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7544" y="3648074"/>
            <a:ext cx="8208911" cy="1228726"/>
          </a:xfrm>
        </p:spPr>
        <p:txBody>
          <a:bodyPr/>
          <a:lstStyle/>
          <a:p>
            <a:r>
              <a:rPr lang="fr-CA" sz="4000" dirty="0" smtClean="0">
                <a:solidFill>
                  <a:srgbClr val="0033CC"/>
                </a:solidFill>
              </a:rPr>
              <a:t>Objectifs</a:t>
            </a:r>
            <a:endParaRPr lang="en-CA" sz="4000" dirty="0">
              <a:solidFill>
                <a:srgbClr val="0033CC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29650" y="6469063"/>
            <a:ext cx="514350" cy="269875"/>
          </a:xfrm>
        </p:spPr>
        <p:txBody>
          <a:bodyPr/>
          <a:lstStyle/>
          <a:p>
            <a:fld id="{F20E6D83-4CEC-487E-8C1A-6B6CD7FF6AE9}" type="slidenum">
              <a:rPr lang="fr-CA" smtClean="0"/>
              <a:pPr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5042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84213"/>
          </a:xfrm>
        </p:spPr>
        <p:txBody>
          <a:bodyPr/>
          <a:lstStyle/>
          <a:p>
            <a:r>
              <a:rPr lang="fr-CA" dirty="0" smtClean="0">
                <a:effectLst/>
              </a:rPr>
              <a:t>Les grandes lignes</a:t>
            </a:r>
            <a:endParaRPr lang="fr-CA" dirty="0">
              <a:effectLst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229600" cy="4888200"/>
          </a:xfrm>
        </p:spPr>
        <p:txBody>
          <a:bodyPr/>
          <a:lstStyle/>
          <a:p>
            <a:pPr>
              <a:spcBef>
                <a:spcPts val="1800"/>
              </a:spcBef>
              <a:spcAft>
                <a:spcPts val="0"/>
              </a:spcAft>
            </a:pPr>
            <a:r>
              <a:rPr lang="fr-CA" dirty="0" smtClean="0"/>
              <a:t>Au cœur de notre recherche :</a:t>
            </a:r>
          </a:p>
          <a:p>
            <a:pPr lvl="1">
              <a:spcBef>
                <a:spcPts val="1800"/>
              </a:spcBef>
              <a:spcAft>
                <a:spcPts val="0"/>
              </a:spcAft>
            </a:pPr>
            <a:r>
              <a:rPr lang="fr-CA" dirty="0" smtClean="0"/>
              <a:t>Les enseignants exemplaires </a:t>
            </a:r>
            <a:r>
              <a:rPr lang="fr-CA" dirty="0"/>
              <a:t>et les étudiants </a:t>
            </a:r>
            <a:r>
              <a:rPr lang="fr-CA" dirty="0" smtClean="0"/>
              <a:t>dans leur utilisation des technologies </a:t>
            </a:r>
          </a:p>
          <a:p>
            <a:pPr>
              <a:spcBef>
                <a:spcPts val="1800"/>
              </a:spcBef>
              <a:spcAft>
                <a:spcPts val="0"/>
              </a:spcAft>
            </a:pPr>
            <a:r>
              <a:rPr lang="fr-CA" dirty="0" smtClean="0"/>
              <a:t>Comparaison entre leurs différentes perspectives sur l’utilisation des TIC en enseignement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2732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9"/>
          </a:xfrm>
        </p:spPr>
        <p:txBody>
          <a:bodyPr/>
          <a:lstStyle/>
          <a:p>
            <a:r>
              <a:rPr lang="fr-CA" dirty="0" smtClean="0">
                <a:effectLst/>
              </a:rPr>
              <a:t>Méthodologie</a:t>
            </a:r>
            <a:endParaRPr lang="fr-CA" dirty="0">
              <a:effectLst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4888200"/>
          </a:xfrm>
        </p:spPr>
        <p:txBody>
          <a:bodyPr/>
          <a:lstStyle/>
          <a:p>
            <a:pPr lvl="1">
              <a:spcAft>
                <a:spcPts val="1200"/>
              </a:spcAft>
            </a:pPr>
            <a:r>
              <a:rPr lang="fr-CA" sz="3600" dirty="0" smtClean="0"/>
              <a:t>Sondage effectué auprès de 311 cégépiens</a:t>
            </a:r>
          </a:p>
          <a:p>
            <a:pPr lvl="1">
              <a:spcAft>
                <a:spcPts val="1200"/>
              </a:spcAft>
            </a:pPr>
            <a:r>
              <a:rPr lang="fr-CA" sz="3600" dirty="0" smtClean="0"/>
              <a:t>Entrevue avec 114 enseignants mis en nomination par les cégépiens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fr-CA" sz="3600" dirty="0"/>
              <a:t>L</a:t>
            </a:r>
            <a:r>
              <a:rPr lang="fr-CA" sz="3600" dirty="0" smtClean="0"/>
              <a:t>es participants proviennent d’un cégep francophone ou d’un cégep anglophone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fr-CA" sz="3200" dirty="0"/>
              <a:t>S</a:t>
            </a:r>
            <a:r>
              <a:rPr lang="fr-CA" sz="3200" dirty="0" smtClean="0"/>
              <a:t>itués à Montréal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3820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7544" y="3648074"/>
            <a:ext cx="8208911" cy="1228726"/>
          </a:xfrm>
        </p:spPr>
        <p:txBody>
          <a:bodyPr/>
          <a:lstStyle/>
          <a:p>
            <a:r>
              <a:rPr lang="fr-CA" sz="4000" dirty="0" smtClean="0">
                <a:solidFill>
                  <a:srgbClr val="0033CC"/>
                </a:solidFill>
              </a:rPr>
              <a:t>Résultats, retombées et applicabilités</a:t>
            </a:r>
            <a:endParaRPr lang="en-CA" sz="4000" dirty="0">
              <a:solidFill>
                <a:srgbClr val="0033CC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29650" y="6469063"/>
            <a:ext cx="514350" cy="269875"/>
          </a:xfrm>
        </p:spPr>
        <p:txBody>
          <a:bodyPr/>
          <a:lstStyle/>
          <a:p>
            <a:fld id="{F20E6D83-4CEC-487E-8C1A-6B6CD7FF6AE9}" type="slidenum">
              <a:rPr lang="fr-CA" smtClean="0"/>
              <a:pPr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9997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684213"/>
          </a:xfrm>
        </p:spPr>
        <p:txBody>
          <a:bodyPr/>
          <a:lstStyle/>
          <a:p>
            <a:r>
              <a:rPr lang="fr-CA" dirty="0" smtClean="0">
                <a:effectLst/>
              </a:rPr>
              <a:t>Phase 1: Sondage</a:t>
            </a:r>
            <a:r>
              <a:rPr lang="en-US" dirty="0" smtClean="0">
                <a:effectLst/>
              </a:rPr>
              <a:t> des étudiants</a:t>
            </a:r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0364" y="1268760"/>
            <a:ext cx="8363272" cy="4888200"/>
          </a:xfrm>
        </p:spPr>
        <p:txBody>
          <a:bodyPr/>
          <a:lstStyle/>
          <a:p>
            <a:r>
              <a:rPr lang="en-US" dirty="0" err="1" smtClean="0"/>
              <a:t>Charactéristiques</a:t>
            </a:r>
            <a:r>
              <a:rPr lang="en-US" dirty="0" smtClean="0"/>
              <a:t> socio-</a:t>
            </a:r>
            <a:r>
              <a:rPr lang="en-US" dirty="0" err="1" smtClean="0"/>
              <a:t>démographiques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Sexe</a:t>
            </a:r>
            <a:endParaRPr lang="en-US" dirty="0" smtClean="0"/>
          </a:p>
          <a:p>
            <a:pPr lvl="2"/>
            <a:r>
              <a:rPr lang="en-US" dirty="0" smtClean="0"/>
              <a:t>Femme : n = 183 (59%)</a:t>
            </a:r>
          </a:p>
          <a:p>
            <a:pPr lvl="2"/>
            <a:r>
              <a:rPr lang="en-US" dirty="0" smtClean="0"/>
              <a:t>Homme : n = 126 (40%)</a:t>
            </a:r>
          </a:p>
          <a:p>
            <a:pPr lvl="1"/>
            <a:r>
              <a:rPr lang="en-US" dirty="0" err="1" smtClean="0"/>
              <a:t>Âge</a:t>
            </a:r>
            <a:r>
              <a:rPr lang="en-US" dirty="0" smtClean="0"/>
              <a:t> </a:t>
            </a:r>
            <a:r>
              <a:rPr lang="en-US" dirty="0" err="1" smtClean="0"/>
              <a:t>moyen</a:t>
            </a:r>
            <a:r>
              <a:rPr lang="en-US" dirty="0" smtClean="0"/>
              <a:t> = 20,5 </a:t>
            </a:r>
            <a:r>
              <a:rPr lang="en-US" dirty="0" err="1" smtClean="0"/>
              <a:t>ans</a:t>
            </a:r>
            <a:endParaRPr lang="en-US" dirty="0" smtClean="0"/>
          </a:p>
          <a:p>
            <a:pPr lvl="1"/>
            <a:r>
              <a:rPr lang="en-US" dirty="0" err="1" smtClean="0"/>
              <a:t>Programme</a:t>
            </a:r>
            <a:r>
              <a:rPr lang="en-US" dirty="0" smtClean="0"/>
              <a:t> </a:t>
            </a:r>
            <a:r>
              <a:rPr lang="en-US" dirty="0" err="1" smtClean="0"/>
              <a:t>d’études</a:t>
            </a:r>
            <a:endParaRPr lang="en-US" dirty="0" smtClean="0"/>
          </a:p>
          <a:p>
            <a:pPr lvl="2"/>
            <a:r>
              <a:rPr lang="en-US" dirty="0" err="1" smtClean="0"/>
              <a:t>Pré-universitaire</a:t>
            </a:r>
            <a:r>
              <a:rPr lang="en-US" dirty="0" smtClean="0"/>
              <a:t> : n = 210 (68%)</a:t>
            </a:r>
          </a:p>
          <a:p>
            <a:pPr lvl="2"/>
            <a:r>
              <a:rPr lang="en-US" dirty="0" smtClean="0"/>
              <a:t>Technique / </a:t>
            </a:r>
            <a:r>
              <a:rPr lang="en-US" dirty="0" err="1" smtClean="0"/>
              <a:t>professionnel</a:t>
            </a:r>
            <a:r>
              <a:rPr lang="en-US" dirty="0" smtClean="0"/>
              <a:t> : n = 94 (31%)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9748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84213"/>
          </a:xfrm>
        </p:spPr>
        <p:txBody>
          <a:bodyPr/>
          <a:lstStyle/>
          <a:p>
            <a:r>
              <a:rPr lang="fr-FR" sz="3800" dirty="0" smtClean="0">
                <a:effectLst/>
              </a:rPr>
              <a:t>Phase 1: J’aime </a:t>
            </a:r>
            <a:r>
              <a:rPr lang="fr-FR" sz="3800" dirty="0">
                <a:effectLst/>
              </a:rPr>
              <a:t>les cours où les professeurs utilisent des TIC</a:t>
            </a:r>
            <a:endParaRPr lang="en-US" sz="38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0364" y="1268760"/>
            <a:ext cx="8363272" cy="48882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10</a:t>
            </a:fld>
            <a:endParaRPr lang="fr-FR" altLang="fr-FR"/>
          </a:p>
        </p:txBody>
      </p:sp>
      <p:pic>
        <p:nvPicPr>
          <p:cNvPr id="6" name="Picture 5" descr="Fortement en désaccord - 1 %&#10;Modérément en désaccord - 1%&#10;Légèrement en désaccord - 2%&#10;Légèrement en accord- 20%&#10;Modérément en accord - 42%&#10;Fortement en accord - 34%" title="J’aime les cours où les professeurs utilisent des T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9" y="1341438"/>
            <a:ext cx="7993063" cy="480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052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fr-FR" sz="3200" dirty="0" smtClean="0">
                <a:effectLst/>
              </a:rPr>
              <a:t>Phase 1: Matériel </a:t>
            </a:r>
            <a:r>
              <a:rPr lang="fr-FR" sz="3200" dirty="0">
                <a:effectLst/>
              </a:rPr>
              <a:t>de cours rendu disponible en ligne par mes professeurs</a:t>
            </a:r>
            <a:endParaRPr lang="en-US" sz="32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0364" y="1268760"/>
            <a:ext cx="8363272" cy="48882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11</a:t>
            </a:fld>
            <a:endParaRPr lang="fr-FR" altLang="fr-FR"/>
          </a:p>
        </p:txBody>
      </p:sp>
      <p:graphicFrame>
        <p:nvGraphicFramePr>
          <p:cNvPr id="5" name="Objet 4" descr="Résultats scolaires - n=298, % d'efficacité= 99%&#10;Travaux scolaires - n=297, % d'efficacité= 97%&#10;Plan de cours - n= 296, % d'efficacité= 96%&#10;Notes de cours - n=271, % d'efficacité= 97%&#10;Calendrier - n=217,  % d'efficacité= 87%&#10;Manuels numériques - n=82, % d'efficacité = 64%" title="Matériel de cours rendu disponible en ligne par mes professeurs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848542"/>
              </p:ext>
            </p:extLst>
          </p:nvPr>
        </p:nvGraphicFramePr>
        <p:xfrm>
          <a:off x="269875" y="1556792"/>
          <a:ext cx="8604250" cy="424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Worksheet" r:id="rId5" imgW="3838589" imgH="1895400" progId="Excel.Sheet.12">
                  <p:embed/>
                </p:oleObj>
              </mc:Choice>
              <mc:Fallback>
                <p:oleObj name="Worksheet" r:id="rId5" imgW="3838589" imgH="1895400" progId="Excel.Shee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75" y="1556792"/>
                        <a:ext cx="8604250" cy="424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389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0253"/>
            <a:ext cx="8229600" cy="684213"/>
          </a:xfrm>
        </p:spPr>
        <p:txBody>
          <a:bodyPr/>
          <a:lstStyle/>
          <a:p>
            <a:r>
              <a:rPr lang="en-US" sz="3800" dirty="0" smtClean="0">
                <a:effectLst/>
              </a:rPr>
              <a:t>Phase 2 : </a:t>
            </a:r>
            <a:r>
              <a:rPr lang="en-US" sz="3800" dirty="0" err="1">
                <a:effectLst/>
              </a:rPr>
              <a:t>e</a:t>
            </a:r>
            <a:r>
              <a:rPr lang="en-US" sz="3800" dirty="0" err="1" smtClean="0">
                <a:effectLst/>
              </a:rPr>
              <a:t>ntrevues</a:t>
            </a:r>
            <a:r>
              <a:rPr lang="en-US" sz="3800" dirty="0" smtClean="0">
                <a:effectLst/>
              </a:rPr>
              <a:t> avec les </a:t>
            </a:r>
            <a:r>
              <a:rPr lang="en-US" sz="3800" dirty="0" err="1" smtClean="0">
                <a:effectLst/>
              </a:rPr>
              <a:t>professeurs</a:t>
            </a:r>
            <a:endParaRPr lang="en-US" sz="380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12</a:t>
            </a:fld>
            <a:endParaRPr lang="fr-FR" altLang="fr-FR"/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auto">
          <a:xfrm>
            <a:off x="215516" y="1417620"/>
            <a:ext cx="8712968" cy="488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1950" indent="-3619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354013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95350" indent="-301625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2050" indent="-293688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8275" indent="-295275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A" dirty="0" err="1"/>
              <a:t>Charactéristiques</a:t>
            </a:r>
            <a:r>
              <a:rPr lang="fr-CA" dirty="0"/>
              <a:t> </a:t>
            </a:r>
            <a:r>
              <a:rPr lang="fr-CA" dirty="0" err="1"/>
              <a:t>socio-démographiques</a:t>
            </a:r>
            <a:r>
              <a:rPr lang="fr-CA" dirty="0"/>
              <a:t> </a:t>
            </a:r>
            <a:endParaRPr lang="fr-CA" dirty="0" smtClean="0"/>
          </a:p>
          <a:p>
            <a:r>
              <a:rPr lang="fr-CA" dirty="0" smtClean="0"/>
              <a:t>Sexe</a:t>
            </a:r>
          </a:p>
          <a:p>
            <a:pPr lvl="1"/>
            <a:r>
              <a:rPr lang="fr-CA" dirty="0" smtClean="0"/>
              <a:t>Hommes: n = 46 (40%) </a:t>
            </a:r>
          </a:p>
          <a:p>
            <a:pPr lvl="1"/>
            <a:r>
              <a:rPr lang="fr-CA" dirty="0" smtClean="0"/>
              <a:t>Femmes: n = 68 (60%)</a:t>
            </a:r>
          </a:p>
          <a:p>
            <a:pPr marL="0" indent="0">
              <a:buFont typeface="Arial" charset="0"/>
              <a:buNone/>
            </a:pPr>
            <a:endParaRPr lang="fr-CA" sz="1800" dirty="0" smtClean="0"/>
          </a:p>
          <a:p>
            <a:r>
              <a:rPr lang="fr-CA" dirty="0" smtClean="0"/>
              <a:t>2 Cégeps </a:t>
            </a:r>
          </a:p>
          <a:p>
            <a:pPr lvl="1"/>
            <a:r>
              <a:rPr lang="fr-CA" dirty="0" smtClean="0"/>
              <a:t>Cégep anglophone : n = 62 (54%)</a:t>
            </a:r>
          </a:p>
          <a:p>
            <a:pPr lvl="1"/>
            <a:r>
              <a:rPr lang="fr-CA" dirty="0" smtClean="0"/>
              <a:t>Cégep francophone : n = 52 (46%)</a:t>
            </a:r>
          </a:p>
          <a:p>
            <a:endParaRPr lang="fr-CA" dirty="0" smtClean="0"/>
          </a:p>
          <a:p>
            <a:pPr lvl="1"/>
            <a:endParaRPr lang="fr-CA" dirty="0" smtClean="0"/>
          </a:p>
          <a:p>
            <a:pPr lvl="1"/>
            <a:endParaRPr lang="fr-CA" dirty="0" smtClean="0"/>
          </a:p>
          <a:p>
            <a:pPr lvl="1"/>
            <a:endParaRPr lang="fr-CA" dirty="0" smtClean="0"/>
          </a:p>
          <a:p>
            <a:pPr lvl="1"/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48293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1815"/>
          </a:xfrm>
        </p:spPr>
        <p:txBody>
          <a:bodyPr/>
          <a:lstStyle/>
          <a:p>
            <a:pPr>
              <a:defRPr/>
            </a:pPr>
            <a:r>
              <a:rPr lang="en-CA" dirty="0" smtClean="0">
                <a:effectLst/>
              </a:rPr>
              <a:t>Phase 2: Questions </a:t>
            </a:r>
            <a:r>
              <a:rPr lang="en-CA" dirty="0" err="1" smtClean="0">
                <a:effectLst/>
              </a:rPr>
              <a:t>d’entrevue</a:t>
            </a:r>
            <a:endParaRPr lang="en-US" dirty="0">
              <a:effectLst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sz="quarter" idx="1"/>
          </p:nvPr>
        </p:nvSpPr>
        <p:spPr>
          <a:xfrm>
            <a:off x="313184" y="1268760"/>
            <a:ext cx="8517632" cy="4887912"/>
          </a:xfrm>
        </p:spPr>
        <p:txBody>
          <a:bodyPr/>
          <a:lstStyle/>
          <a:p>
            <a:pPr lvl="1">
              <a:spcAft>
                <a:spcPts val="1200"/>
              </a:spcAft>
            </a:pPr>
            <a:r>
              <a:rPr lang="en-US" altLang="en-US" sz="3600" dirty="0" err="1" smtClean="0">
                <a:latin typeface="Arial" charset="0"/>
                <a:cs typeface="Arial" charset="0"/>
              </a:rPr>
              <a:t>Défis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liés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à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l’utilisation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des TIC</a:t>
            </a:r>
          </a:p>
          <a:p>
            <a:pPr marL="274637" lvl="1" indent="0">
              <a:spcAft>
                <a:spcPts val="1200"/>
              </a:spcAft>
              <a:buNone/>
            </a:pPr>
            <a:endParaRPr lang="en-US" altLang="en-US" sz="600" dirty="0" smtClean="0">
              <a:latin typeface="Arial" charset="0"/>
              <a:cs typeface="Arial" charset="0"/>
            </a:endParaRPr>
          </a:p>
          <a:p>
            <a:pPr lvl="1">
              <a:spcAft>
                <a:spcPts val="1200"/>
              </a:spcAft>
            </a:pPr>
            <a:r>
              <a:rPr lang="en-US" altLang="en-US" sz="3600" dirty="0" err="1" smtClean="0">
                <a:latin typeface="Arial" charset="0"/>
                <a:cs typeface="Arial" charset="0"/>
              </a:rPr>
              <a:t>Facilitateurs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</a:t>
            </a:r>
            <a:r>
              <a:rPr lang="en-US" altLang="en-US" sz="3600" dirty="0" err="1">
                <a:latin typeface="Arial" charset="0"/>
                <a:cs typeface="Arial" charset="0"/>
              </a:rPr>
              <a:t>liés</a:t>
            </a:r>
            <a:r>
              <a:rPr lang="en-US" altLang="en-US" sz="3600" dirty="0">
                <a:latin typeface="Arial" charset="0"/>
                <a:cs typeface="Arial" charset="0"/>
              </a:rPr>
              <a:t> à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l’utilisation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des TIC</a:t>
            </a:r>
          </a:p>
          <a:p>
            <a:pPr marL="274637" lvl="1" indent="0">
              <a:spcAft>
                <a:spcPts val="1200"/>
              </a:spcAft>
              <a:buNone/>
            </a:pPr>
            <a:endParaRPr lang="en-US" altLang="en-US" sz="600" dirty="0" smtClean="0">
              <a:latin typeface="Arial" charset="0"/>
              <a:cs typeface="Arial" charset="0"/>
            </a:endParaRPr>
          </a:p>
          <a:p>
            <a:pPr lvl="1">
              <a:spcAft>
                <a:spcPts val="1200"/>
              </a:spcAft>
            </a:pPr>
            <a:r>
              <a:rPr lang="en-US" altLang="en-US" sz="3600" dirty="0" err="1" smtClean="0">
                <a:latin typeface="Arial" charset="0"/>
                <a:cs typeface="Arial" charset="0"/>
              </a:rPr>
              <a:t>Changements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dans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l’utilisation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des TIC pour les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diverses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populations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étudiantes</a:t>
            </a:r>
            <a:endParaRPr lang="en-US" altLang="en-US" sz="3600" dirty="0" smtClean="0">
              <a:latin typeface="Arial" charset="0"/>
              <a:cs typeface="Arial" charset="0"/>
            </a:endParaRPr>
          </a:p>
          <a:p>
            <a:pPr marL="274637" lvl="1" indent="0">
              <a:spcAft>
                <a:spcPts val="1200"/>
              </a:spcAft>
              <a:buNone/>
            </a:pPr>
            <a:endParaRPr lang="en-US" altLang="en-US" sz="600" dirty="0" smtClean="0">
              <a:latin typeface="Arial" charset="0"/>
              <a:cs typeface="Arial" charset="0"/>
            </a:endParaRPr>
          </a:p>
          <a:p>
            <a:pPr lvl="1">
              <a:spcAft>
                <a:spcPts val="1200"/>
              </a:spcAft>
            </a:pPr>
            <a:r>
              <a:rPr lang="en-US" altLang="en-US" sz="3600" dirty="0" err="1" smtClean="0">
                <a:latin typeface="Arial" charset="0"/>
                <a:cs typeface="Arial" charset="0"/>
              </a:rPr>
              <a:t>Liste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de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souhaits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</a:t>
            </a:r>
          </a:p>
          <a:p>
            <a:pPr marL="0" indent="0">
              <a:spcAft>
                <a:spcPts val="1200"/>
              </a:spcAft>
              <a:buNone/>
            </a:pPr>
            <a:endParaRPr lang="en-US" altLang="en-US" dirty="0" smtClean="0">
              <a:latin typeface="Arial" charset="0"/>
              <a:cs typeface="Arial" charset="0"/>
            </a:endParaRPr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fld id="{408EF413-0464-4DB6-845E-F8EA4CE4EE52}" type="slidenum">
              <a:rPr lang="fr-FR" altLang="fr-FR" sz="1400" smtClean="0">
                <a:solidFill>
                  <a:srgbClr val="0033CC"/>
                </a:solidFill>
                <a:latin typeface="Arial" charset="0"/>
              </a:rPr>
              <a:pPr/>
              <a:t>13</a:t>
            </a:fld>
            <a:endParaRPr lang="fr-FR" altLang="fr-FR" sz="1400" dirty="0" smtClean="0">
              <a:solidFill>
                <a:srgbClr val="0033CC"/>
              </a:solidFill>
              <a:latin typeface="Arial" charset="0"/>
            </a:endParaRPr>
          </a:p>
        </p:txBody>
      </p:sp>
      <p:pic>
        <p:nvPicPr>
          <p:cNvPr id="6" name="Picture 3" descr="Picture of a cartoon man leaning on a question mark.Copyright is https://technovation10.wordpress.com/category/general-events/brainstorm/" title="Cartoon man leaning on a question ma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4653136"/>
            <a:ext cx="1656184" cy="1561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684213"/>
          </a:xfrm>
        </p:spPr>
        <p:txBody>
          <a:bodyPr/>
          <a:lstStyle/>
          <a:p>
            <a:r>
              <a:rPr lang="en-US" sz="3800" dirty="0" smtClean="0">
                <a:effectLst/>
              </a:rPr>
              <a:t>Phase 3 : la </a:t>
            </a:r>
            <a:r>
              <a:rPr lang="en-US" sz="3800" dirty="0" err="1" smtClean="0">
                <a:effectLst/>
              </a:rPr>
              <a:t>comparaison</a:t>
            </a:r>
            <a:r>
              <a:rPr lang="en-US" sz="3800" dirty="0" smtClean="0">
                <a:effectLst/>
              </a:rPr>
              <a:t> des perspectives</a:t>
            </a:r>
            <a:endParaRPr lang="en-US" sz="380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14</a:t>
            </a:fld>
            <a:endParaRPr lang="fr-FR" altLang="fr-FR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390364" y="1052736"/>
            <a:ext cx="8363272" cy="5256584"/>
          </a:xfrm>
        </p:spPr>
        <p:txBody>
          <a:bodyPr/>
          <a:lstStyle/>
          <a:p>
            <a:r>
              <a:rPr lang="en-US" dirty="0" smtClean="0"/>
              <a:t>Similitudes </a:t>
            </a:r>
          </a:p>
          <a:p>
            <a:pPr lvl="1"/>
            <a:r>
              <a:rPr lang="en-US" dirty="0" err="1" smtClean="0"/>
              <a:t>Utilisation</a:t>
            </a:r>
            <a:r>
              <a:rPr lang="en-US" dirty="0" smtClean="0"/>
              <a:t> de la </a:t>
            </a:r>
            <a:r>
              <a:rPr lang="en-US" dirty="0" err="1" smtClean="0"/>
              <a:t>plateforme</a:t>
            </a:r>
            <a:r>
              <a:rPr lang="en-US" dirty="0" smtClean="0"/>
              <a:t> de </a:t>
            </a:r>
            <a:r>
              <a:rPr lang="en-US" dirty="0" err="1" smtClean="0"/>
              <a:t>gestion</a:t>
            </a:r>
            <a:r>
              <a:rPr lang="en-US" dirty="0" smtClean="0"/>
              <a:t> de </a:t>
            </a:r>
            <a:r>
              <a:rPr lang="en-US" dirty="0" err="1" smtClean="0"/>
              <a:t>cours</a:t>
            </a:r>
            <a:r>
              <a:rPr lang="en-US" dirty="0"/>
              <a:t> </a:t>
            </a:r>
            <a:endParaRPr lang="en-US" dirty="0" smtClean="0"/>
          </a:p>
          <a:p>
            <a:pPr lvl="2"/>
            <a:r>
              <a:rPr lang="en-US" dirty="0" err="1"/>
              <a:t>M</a:t>
            </a:r>
            <a:r>
              <a:rPr lang="en-US" dirty="0" err="1" smtClean="0"/>
              <a:t>ise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ligne</a:t>
            </a:r>
            <a:r>
              <a:rPr lang="en-US" dirty="0" smtClean="0"/>
              <a:t> du plan de </a:t>
            </a:r>
            <a:r>
              <a:rPr lang="en-US" dirty="0" err="1" smtClean="0"/>
              <a:t>cours</a:t>
            </a:r>
            <a:endParaRPr lang="en-US" dirty="0" smtClean="0"/>
          </a:p>
          <a:p>
            <a:pPr lvl="2"/>
            <a:r>
              <a:rPr lang="en-US" dirty="0" err="1"/>
              <a:t>R</a:t>
            </a:r>
            <a:r>
              <a:rPr lang="en-US" dirty="0" err="1" smtClean="0"/>
              <a:t>ésultats</a:t>
            </a:r>
            <a:r>
              <a:rPr lang="en-US" dirty="0" smtClean="0"/>
              <a:t> </a:t>
            </a:r>
            <a:r>
              <a:rPr lang="en-US" dirty="0" err="1" smtClean="0"/>
              <a:t>scolaires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Différences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Mise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ligne</a:t>
            </a:r>
            <a:endParaRPr lang="en-US" dirty="0" smtClean="0"/>
          </a:p>
          <a:p>
            <a:pPr lvl="2"/>
            <a:r>
              <a:rPr lang="en-US" dirty="0"/>
              <a:t>N</a:t>
            </a:r>
            <a:r>
              <a:rPr lang="en-US" dirty="0" smtClean="0"/>
              <a:t>otes de </a:t>
            </a:r>
            <a:r>
              <a:rPr lang="en-US" dirty="0" err="1" smtClean="0"/>
              <a:t>cours</a:t>
            </a:r>
            <a:r>
              <a:rPr lang="en-US" dirty="0" smtClean="0"/>
              <a:t> </a:t>
            </a:r>
          </a:p>
          <a:p>
            <a:pPr lvl="2"/>
            <a:r>
              <a:rPr lang="en-US" dirty="0" err="1"/>
              <a:t>S</a:t>
            </a:r>
            <a:r>
              <a:rPr lang="en-US" dirty="0" err="1" smtClean="0"/>
              <a:t>aisie</a:t>
            </a:r>
            <a:r>
              <a:rPr lang="en-US" dirty="0" smtClean="0"/>
              <a:t> </a:t>
            </a:r>
            <a:r>
              <a:rPr lang="en-US" dirty="0" err="1" smtClean="0"/>
              <a:t>d’absence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Quiz / test à </a:t>
            </a:r>
            <a:r>
              <a:rPr lang="en-US" dirty="0" err="1" smtClean="0"/>
              <a:t>effectuer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ligne</a:t>
            </a:r>
            <a:endParaRPr lang="en-US" dirty="0" smtClean="0"/>
          </a:p>
          <a:p>
            <a:pPr lvl="1"/>
            <a:endParaRPr lang="en-US" dirty="0" smtClean="0"/>
          </a:p>
          <a:p>
            <a:pPr marL="274637" lvl="1" indent="0">
              <a:buNone/>
            </a:pP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274637" lvl="1" indent="0">
              <a:buNone/>
            </a:pPr>
            <a:endParaRPr lang="en-US" dirty="0" smtClean="0"/>
          </a:p>
          <a:p>
            <a:pPr marL="274637" lvl="1" indent="0">
              <a:buNone/>
            </a:pPr>
            <a:r>
              <a:rPr lang="en-US" dirty="0" smtClean="0"/>
              <a:t>	</a:t>
            </a:r>
          </a:p>
          <a:p>
            <a:pPr marL="274637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281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684213"/>
          </a:xfrm>
        </p:spPr>
        <p:txBody>
          <a:bodyPr/>
          <a:lstStyle/>
          <a:p>
            <a:r>
              <a:rPr lang="en-US" sz="3200" dirty="0" smtClean="0">
                <a:effectLst/>
              </a:rPr>
              <a:t>Phase 3: </a:t>
            </a:r>
            <a:r>
              <a:rPr lang="en-US" sz="3200" dirty="0" err="1" smtClean="0">
                <a:effectLst/>
              </a:rPr>
              <a:t>Comparaison</a:t>
            </a:r>
            <a:r>
              <a:rPr lang="en-US" sz="3200" dirty="0" smtClean="0">
                <a:effectLst/>
              </a:rPr>
              <a:t> </a:t>
            </a:r>
            <a:r>
              <a:rPr lang="en-US" sz="3200" dirty="0">
                <a:effectLst/>
              </a:rPr>
              <a:t>des points de </a:t>
            </a:r>
            <a:r>
              <a:rPr lang="en-US" sz="3200" dirty="0" err="1">
                <a:effectLst/>
              </a:rPr>
              <a:t>vue</a:t>
            </a:r>
            <a:r>
              <a:rPr lang="en-US" sz="3200" dirty="0">
                <a:effectLst/>
              </a:rPr>
              <a:t> des </a:t>
            </a:r>
            <a:r>
              <a:rPr lang="en-US" sz="3200" dirty="0" smtClean="0">
                <a:effectLst/>
              </a:rPr>
              <a:t>étudiants </a:t>
            </a:r>
            <a:r>
              <a:rPr lang="en-US" sz="3200" dirty="0">
                <a:effectLst/>
              </a:rPr>
              <a:t>et des </a:t>
            </a:r>
            <a:r>
              <a:rPr lang="en-US" sz="3200" dirty="0" err="1">
                <a:effectLst/>
              </a:rPr>
              <a:t>professeurs</a:t>
            </a: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15</a:t>
            </a:fld>
            <a:endParaRPr lang="fr-FR" altLang="fr-FR"/>
          </a:p>
        </p:txBody>
      </p:sp>
      <p:graphicFrame>
        <p:nvGraphicFramePr>
          <p:cNvPr id="5" name="Chart 2" descr="Enseignants mis en nomination: Je permet au étudiants d'utiliser leurs propres technologies en class&#10;Fortement en désaccord -10 %, &#10;Modérément en désaccord -4%&#10;Légèrement en désaccord -3%&#10;Légèrement en accord-10%&#10;Modérément en accord -25%&#10;Fortement en accord -48%&#10;Étudiants: J'apprecie les cours dans lesquels les enseignants me permettent d'utiliser mes propres technologies en classe&#10;Fortement en désaccord -1 %&#10;Modérément en désaccord -3%&#10;Légèrement en désaccord -4%&#10;Légèrement en accord-18%&#10;Modérément en accord -27%&#10;Fortement en accord -47%&#10;&#10;" title="Comparaison des points de vue des étudiants et des professeurs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6809561"/>
              </p:ext>
            </p:extLst>
          </p:nvPr>
        </p:nvGraphicFramePr>
        <p:xfrm>
          <a:off x="53752" y="1412776"/>
          <a:ext cx="9036496" cy="5241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5638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684213"/>
          </a:xfrm>
        </p:spPr>
        <p:txBody>
          <a:bodyPr/>
          <a:lstStyle/>
          <a:p>
            <a:r>
              <a:rPr lang="en-US" sz="3200" dirty="0" smtClean="0">
                <a:effectLst/>
              </a:rPr>
              <a:t>Points </a:t>
            </a:r>
            <a:r>
              <a:rPr lang="en-US" sz="3200" dirty="0">
                <a:effectLst/>
              </a:rPr>
              <a:t>de </a:t>
            </a:r>
            <a:r>
              <a:rPr lang="en-US" sz="3200" dirty="0" err="1">
                <a:effectLst/>
              </a:rPr>
              <a:t>vue</a:t>
            </a:r>
            <a:r>
              <a:rPr lang="en-US" sz="3200" dirty="0">
                <a:effectLst/>
              </a:rPr>
              <a:t> des étudiants : </a:t>
            </a:r>
            <a:r>
              <a:rPr lang="en-US" sz="3200" dirty="0" err="1">
                <a:effectLst/>
              </a:rPr>
              <a:t>Utilisation</a:t>
            </a:r>
            <a:r>
              <a:rPr lang="en-US" sz="3200" dirty="0">
                <a:effectLst/>
              </a:rPr>
              <a:t> des technologies </a:t>
            </a:r>
            <a:r>
              <a:rPr lang="en-US" sz="3200" dirty="0" err="1">
                <a:effectLst/>
              </a:rPr>
              <a:t>personnelles</a:t>
            </a:r>
            <a:r>
              <a:rPr lang="en-US" sz="3200" dirty="0">
                <a:effectLst/>
              </a:rPr>
              <a:t> </a:t>
            </a:r>
            <a:r>
              <a:rPr lang="en-US" sz="3200" dirty="0" err="1">
                <a:effectLst/>
              </a:rPr>
              <a:t>en</a:t>
            </a:r>
            <a:r>
              <a:rPr lang="en-US" sz="3200" dirty="0">
                <a:effectLst/>
              </a:rPr>
              <a:t> </a:t>
            </a:r>
            <a:r>
              <a:rPr lang="en-US" sz="3200" dirty="0" err="1">
                <a:effectLst/>
              </a:rPr>
              <a:t>classe</a:t>
            </a: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16</a:t>
            </a:fld>
            <a:endParaRPr lang="fr-FR" altLang="fr-FR"/>
          </a:p>
        </p:txBody>
      </p:sp>
      <p:graphicFrame>
        <p:nvGraphicFramePr>
          <p:cNvPr id="5" name="Content Placeholder 4" descr="Étudiants: J'apprecie les cours dans lesquels les enseignants me permettent d'utiliser mes propres technologies en classe&#10;Fortement en désaccord -1 %&#10;Modérément en désaccord -3%&#10;Légèrement en désaccord -4%&#10;Légèrement en accord-18%&#10;Modérément en accord -27%&#10;Fortement en accord -47%&#10;Étudiants: Les enseignants me permettent d;utiliser mes propres technologies en classe&#10;Fortement en désaccord -17 %&#10;Modérément en désaccord -14%&#10;Légèrement en désaccord -18%&#10;Légèrement en accord-18%&#10;Modérément en accord -25%&#10;Fortement en accord -8%&#10;&#10;" title="Points de vue des étudiants : Utilisation des technologies personnelles en classe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36281454"/>
              </p:ext>
            </p:extLst>
          </p:nvPr>
        </p:nvGraphicFramePr>
        <p:xfrm>
          <a:off x="-721096" y="1025352"/>
          <a:ext cx="9877985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3287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84213"/>
          </a:xfrm>
        </p:spPr>
        <p:txBody>
          <a:bodyPr/>
          <a:lstStyle/>
          <a:p>
            <a:r>
              <a:rPr lang="fr-CA" dirty="0" smtClean="0">
                <a:effectLst/>
              </a:rPr>
              <a:t>Limites de l’étude</a:t>
            </a:r>
            <a:endParaRPr lang="fr-CA" dirty="0">
              <a:effectLst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79512" y="1340768"/>
            <a:ext cx="8784976" cy="4680520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fr-CA" dirty="0" smtClean="0">
                <a:solidFill>
                  <a:srgbClr val="002060"/>
                </a:solidFill>
              </a:rPr>
              <a:t>Les résultats ne sont pas généralisables</a:t>
            </a:r>
          </a:p>
          <a:p>
            <a:pPr lvl="1">
              <a:lnSpc>
                <a:spcPct val="114000"/>
              </a:lnSpc>
            </a:pPr>
            <a:r>
              <a:rPr lang="fr-CA" dirty="0" smtClean="0">
                <a:solidFill>
                  <a:srgbClr val="002060"/>
                </a:solidFill>
              </a:rPr>
              <a:t>Seulement deux cégeps</a:t>
            </a:r>
          </a:p>
          <a:p>
            <a:pPr lvl="1">
              <a:lnSpc>
                <a:spcPct val="114000"/>
              </a:lnSpc>
            </a:pPr>
            <a:r>
              <a:rPr lang="fr-CA" dirty="0" smtClean="0">
                <a:solidFill>
                  <a:srgbClr val="002060"/>
                </a:solidFill>
              </a:rPr>
              <a:t>À Montréal</a:t>
            </a:r>
          </a:p>
          <a:p>
            <a:pPr lvl="1">
              <a:lnSpc>
                <a:spcPct val="114000"/>
              </a:lnSpc>
            </a:pPr>
            <a:r>
              <a:rPr lang="fr-CA" dirty="0" smtClean="0">
                <a:solidFill>
                  <a:srgbClr val="002060"/>
                </a:solidFill>
              </a:rPr>
              <a:t>Critères définis pour l’échantillon</a:t>
            </a:r>
          </a:p>
          <a:p>
            <a:pPr>
              <a:lnSpc>
                <a:spcPct val="114000"/>
              </a:lnSpc>
            </a:pPr>
            <a:r>
              <a:rPr lang="fr-CA" dirty="0" smtClean="0">
                <a:solidFill>
                  <a:srgbClr val="002060"/>
                </a:solidFill>
              </a:rPr>
              <a:t>Échantillon non aléatoire (échantillon déterminé par quotas)</a:t>
            </a:r>
          </a:p>
          <a:p>
            <a:pPr>
              <a:lnSpc>
                <a:spcPct val="114000"/>
              </a:lnSpc>
            </a:pPr>
            <a:r>
              <a:rPr lang="fr-CA" dirty="0" smtClean="0">
                <a:solidFill>
                  <a:srgbClr val="002060"/>
                </a:solidFill>
              </a:rPr>
              <a:t>Certaines données difficiles à coder</a:t>
            </a:r>
          </a:p>
          <a:p>
            <a:endParaRPr lang="fr-CA" dirty="0" smtClean="0">
              <a:solidFill>
                <a:srgbClr val="00206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17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4757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800845"/>
          </a:xfrm>
        </p:spPr>
        <p:txBody>
          <a:bodyPr/>
          <a:lstStyle/>
          <a:p>
            <a:r>
              <a:rPr lang="en-US" sz="3800" dirty="0" smtClean="0">
                <a:effectLst/>
              </a:rPr>
              <a:t>Contribution à </a:t>
            </a:r>
            <a:r>
              <a:rPr lang="en-US" sz="3800" dirty="0" err="1" smtClean="0">
                <a:effectLst/>
              </a:rPr>
              <a:t>l’avancement</a:t>
            </a:r>
            <a:r>
              <a:rPr lang="en-US" sz="3800" dirty="0" smtClean="0">
                <a:effectLst/>
              </a:rPr>
              <a:t> des </a:t>
            </a:r>
            <a:r>
              <a:rPr lang="en-US" sz="3800" dirty="0" err="1" smtClean="0">
                <a:effectLst/>
              </a:rPr>
              <a:t>connaissances</a:t>
            </a:r>
            <a:endParaRPr lang="en-US" sz="38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2935" y="1556792"/>
            <a:ext cx="8378130" cy="4104456"/>
          </a:xfrm>
        </p:spPr>
        <p:txBody>
          <a:bodyPr/>
          <a:lstStyle/>
          <a:p>
            <a:r>
              <a:rPr lang="en-CA" dirty="0" err="1" smtClean="0"/>
              <a:t>Une</a:t>
            </a:r>
            <a:r>
              <a:rPr lang="en-CA" dirty="0" smtClean="0"/>
              <a:t> </a:t>
            </a:r>
            <a:r>
              <a:rPr lang="en-CA" dirty="0" err="1" smtClean="0"/>
              <a:t>recherche</a:t>
            </a:r>
            <a:r>
              <a:rPr lang="en-CA" dirty="0" smtClean="0"/>
              <a:t> pour </a:t>
            </a:r>
            <a:r>
              <a:rPr lang="en-CA" dirty="0" err="1" smtClean="0"/>
              <a:t>apprendre</a:t>
            </a:r>
            <a:r>
              <a:rPr lang="en-CA" dirty="0" smtClean="0"/>
              <a:t> </a:t>
            </a:r>
            <a:r>
              <a:rPr lang="en-CA" dirty="0"/>
              <a:t>des </a:t>
            </a:r>
            <a:r>
              <a:rPr lang="en-CA" dirty="0" err="1" smtClean="0"/>
              <a:t>pratiques</a:t>
            </a:r>
            <a:r>
              <a:rPr lang="en-CA" dirty="0" smtClean="0"/>
              <a:t> </a:t>
            </a:r>
            <a:r>
              <a:rPr lang="en-CA" dirty="0" err="1" smtClean="0"/>
              <a:t>exemplaires</a:t>
            </a:r>
            <a:endParaRPr lang="en-CA" dirty="0" smtClean="0"/>
          </a:p>
          <a:p>
            <a:r>
              <a:rPr lang="en-CA" dirty="0" smtClean="0"/>
              <a:t>Grande importance </a:t>
            </a:r>
            <a:r>
              <a:rPr lang="en-CA" dirty="0" err="1" smtClean="0"/>
              <a:t>accordée</a:t>
            </a:r>
            <a:r>
              <a:rPr lang="en-CA" dirty="0" smtClean="0"/>
              <a:t> à la perspective </a:t>
            </a:r>
            <a:r>
              <a:rPr lang="en-CA" dirty="0" err="1" smtClean="0"/>
              <a:t>étudiante</a:t>
            </a:r>
            <a:endParaRPr lang="en-CA" dirty="0" smtClean="0"/>
          </a:p>
          <a:p>
            <a:r>
              <a:rPr lang="en-CA" dirty="0" err="1" smtClean="0"/>
              <a:t>Comparaison</a:t>
            </a:r>
            <a:r>
              <a:rPr lang="en-CA" dirty="0" smtClean="0"/>
              <a:t> des perspectives des </a:t>
            </a:r>
            <a:r>
              <a:rPr lang="en-CA" dirty="0" err="1" smtClean="0"/>
              <a:t>enseignants</a:t>
            </a:r>
            <a:r>
              <a:rPr lang="en-CA" dirty="0" smtClean="0"/>
              <a:t> et des </a:t>
            </a:r>
            <a:r>
              <a:rPr lang="en-CA" dirty="0" err="1" smtClean="0"/>
              <a:t>étudiants</a:t>
            </a:r>
            <a:r>
              <a:rPr lang="en-CA" dirty="0" smtClean="0"/>
              <a:t> sur </a:t>
            </a:r>
            <a:r>
              <a:rPr lang="en-CA" dirty="0" err="1" smtClean="0"/>
              <a:t>l’utilisation</a:t>
            </a:r>
            <a:r>
              <a:rPr lang="en-CA" dirty="0" smtClean="0"/>
              <a:t> de la </a:t>
            </a:r>
            <a:r>
              <a:rPr lang="en-CA" dirty="0" err="1" smtClean="0"/>
              <a:t>technologie</a:t>
            </a:r>
            <a:r>
              <a:rPr lang="en-CA" dirty="0" smtClean="0"/>
              <a:t> </a:t>
            </a:r>
            <a:r>
              <a:rPr lang="en-CA" dirty="0" err="1" smtClean="0"/>
              <a:t>personnelles</a:t>
            </a:r>
            <a:r>
              <a:rPr lang="en-CA" dirty="0" smtClean="0"/>
              <a:t> </a:t>
            </a:r>
            <a:r>
              <a:rPr lang="en-CA" dirty="0" err="1" smtClean="0"/>
              <a:t>en</a:t>
            </a:r>
            <a:r>
              <a:rPr lang="en-CA" dirty="0" smtClean="0"/>
              <a:t> </a:t>
            </a:r>
            <a:r>
              <a:rPr lang="en-CA" dirty="0" err="1" smtClean="0"/>
              <a:t>classe</a:t>
            </a:r>
            <a:endParaRPr lang="en-CA" dirty="0" smtClean="0"/>
          </a:p>
          <a:p>
            <a:endParaRPr lang="fr-CA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18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3163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7544" y="3648074"/>
            <a:ext cx="8208911" cy="1228726"/>
          </a:xfrm>
        </p:spPr>
        <p:txBody>
          <a:bodyPr/>
          <a:lstStyle/>
          <a:p>
            <a:r>
              <a:rPr lang="fr-CA" sz="4000" dirty="0" smtClean="0">
                <a:solidFill>
                  <a:srgbClr val="0033CC"/>
                </a:solidFill>
              </a:rPr>
              <a:t>Pistes de solutions</a:t>
            </a:r>
            <a:endParaRPr lang="en-CA" sz="4000" dirty="0">
              <a:solidFill>
                <a:srgbClr val="0033CC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29650" y="6469063"/>
            <a:ext cx="514350" cy="269875"/>
          </a:xfrm>
        </p:spPr>
        <p:txBody>
          <a:bodyPr/>
          <a:lstStyle/>
          <a:p>
            <a:fld id="{F20E6D83-4CEC-487E-8C1A-6B6CD7FF6AE9}" type="slidenum">
              <a:rPr lang="fr-CA" smtClean="0"/>
              <a:pPr/>
              <a:t>19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7200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2272" y="260649"/>
            <a:ext cx="9468544" cy="648072"/>
          </a:xfrm>
        </p:spPr>
        <p:txBody>
          <a:bodyPr/>
          <a:lstStyle/>
          <a:p>
            <a:r>
              <a:rPr lang="fr-CA" sz="3600" dirty="0">
                <a:effectLst/>
              </a:rPr>
              <a:t>L</a:t>
            </a:r>
            <a:r>
              <a:rPr lang="fr-CA" sz="3600" dirty="0" smtClean="0">
                <a:effectLst/>
              </a:rPr>
              <a:t>a formation </a:t>
            </a:r>
            <a:endParaRPr lang="en-US" sz="36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8229600" cy="4176464"/>
          </a:xfrm>
        </p:spPr>
        <p:txBody>
          <a:bodyPr/>
          <a:lstStyle/>
          <a:p>
            <a:pPr lvl="0"/>
            <a:r>
              <a:rPr lang="en-US" altLang="en-US" dirty="0" err="1" smtClean="0">
                <a:latin typeface="Arial" charset="0"/>
                <a:cs typeface="Arial" charset="0"/>
              </a:rPr>
              <a:t>Vers</a:t>
            </a:r>
            <a:r>
              <a:rPr lang="en-US" altLang="en-US" dirty="0" smtClean="0">
                <a:latin typeface="Arial" charset="0"/>
                <a:cs typeface="Arial" charset="0"/>
              </a:rPr>
              <a:t> </a:t>
            </a:r>
            <a:r>
              <a:rPr lang="en-US" altLang="en-US" dirty="0" err="1" smtClean="0">
                <a:latin typeface="Arial" charset="0"/>
                <a:cs typeface="Arial" charset="0"/>
              </a:rPr>
              <a:t>une</a:t>
            </a:r>
            <a:r>
              <a:rPr lang="en-US" altLang="en-US" dirty="0" smtClean="0">
                <a:latin typeface="Arial" charset="0"/>
                <a:cs typeface="Arial" charset="0"/>
              </a:rPr>
              <a:t> </a:t>
            </a:r>
            <a:r>
              <a:rPr lang="en-US" altLang="en-US" dirty="0" err="1" smtClean="0">
                <a:latin typeface="Arial" charset="0"/>
                <a:cs typeface="Arial" charset="0"/>
              </a:rPr>
              <a:t>utilisation</a:t>
            </a:r>
            <a:r>
              <a:rPr lang="en-US" altLang="en-US" dirty="0" smtClean="0">
                <a:latin typeface="Arial" charset="0"/>
                <a:cs typeface="Arial" charset="0"/>
              </a:rPr>
              <a:t> plus </a:t>
            </a:r>
            <a:r>
              <a:rPr lang="en-US" altLang="en-US" dirty="0" err="1" smtClean="0">
                <a:latin typeface="Arial" charset="0"/>
                <a:cs typeface="Arial" charset="0"/>
              </a:rPr>
              <a:t>efficace</a:t>
            </a:r>
            <a:r>
              <a:rPr lang="en-US" altLang="en-US" dirty="0" smtClean="0">
                <a:latin typeface="Arial" charset="0"/>
                <a:cs typeface="Arial" charset="0"/>
              </a:rPr>
              <a:t> de la </a:t>
            </a:r>
            <a:r>
              <a:rPr lang="en-US" altLang="en-US" dirty="0" err="1" smtClean="0">
                <a:latin typeface="Arial" charset="0"/>
                <a:cs typeface="Arial" charset="0"/>
              </a:rPr>
              <a:t>technologie</a:t>
            </a:r>
            <a:endParaRPr lang="en-US" alt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altLang="en-US" dirty="0" err="1" smtClean="0">
                <a:latin typeface="Arial" charset="0"/>
                <a:cs typeface="Arial" charset="0"/>
              </a:rPr>
              <a:t>Offrir</a:t>
            </a:r>
            <a:r>
              <a:rPr lang="en-US" altLang="en-US" dirty="0" smtClean="0">
                <a:latin typeface="Arial" charset="0"/>
                <a:cs typeface="Arial" charset="0"/>
              </a:rPr>
              <a:t> plus de formations </a:t>
            </a:r>
          </a:p>
          <a:p>
            <a:pPr lvl="1"/>
            <a:r>
              <a:rPr lang="en-US" altLang="en-US" dirty="0" smtClean="0">
                <a:latin typeface="Arial" charset="0"/>
                <a:cs typeface="Arial" charset="0"/>
              </a:rPr>
              <a:t>Faire de </a:t>
            </a:r>
            <a:r>
              <a:rPr lang="en-US" altLang="en-US" dirty="0" err="1" smtClean="0">
                <a:latin typeface="Arial" charset="0"/>
                <a:cs typeface="Arial" charset="0"/>
              </a:rPr>
              <a:t>courtes</a:t>
            </a:r>
            <a:r>
              <a:rPr lang="en-US" altLang="en-US" dirty="0" smtClean="0">
                <a:latin typeface="Arial" charset="0"/>
                <a:cs typeface="Arial" charset="0"/>
              </a:rPr>
              <a:t> capsules </a:t>
            </a:r>
            <a:r>
              <a:rPr lang="en-US" altLang="en-US" dirty="0" err="1" smtClean="0">
                <a:latin typeface="Arial" charset="0"/>
                <a:cs typeface="Arial" charset="0"/>
              </a:rPr>
              <a:t>vidéo</a:t>
            </a:r>
            <a:r>
              <a:rPr lang="en-US" altLang="en-US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altLang="en-US" dirty="0" smtClean="0">
                <a:latin typeface="Arial" charset="0"/>
                <a:cs typeface="Arial" charset="0"/>
              </a:rPr>
              <a:t>et les </a:t>
            </a:r>
            <a:r>
              <a:rPr lang="en-US" altLang="en-US" dirty="0" err="1" smtClean="0">
                <a:latin typeface="Arial" charset="0"/>
                <a:cs typeface="Arial" charset="0"/>
              </a:rPr>
              <a:t>mettre</a:t>
            </a:r>
            <a:r>
              <a:rPr lang="en-US" altLang="en-US" dirty="0" smtClean="0">
                <a:latin typeface="Arial" charset="0"/>
                <a:cs typeface="Arial" charset="0"/>
              </a:rPr>
              <a:t> </a:t>
            </a:r>
            <a:r>
              <a:rPr lang="en-US" altLang="en-US" dirty="0" err="1" smtClean="0">
                <a:latin typeface="Arial" charset="0"/>
                <a:cs typeface="Arial" charset="0"/>
              </a:rPr>
              <a:t>en</a:t>
            </a:r>
            <a:r>
              <a:rPr lang="en-US" altLang="en-US" dirty="0" smtClean="0">
                <a:latin typeface="Arial" charset="0"/>
                <a:cs typeface="Arial" charset="0"/>
              </a:rPr>
              <a:t> </a:t>
            </a:r>
            <a:r>
              <a:rPr lang="en-US" altLang="en-US" dirty="0" err="1" smtClean="0">
                <a:latin typeface="Arial" charset="0"/>
                <a:cs typeface="Arial" charset="0"/>
              </a:rPr>
              <a:t>ligne</a:t>
            </a:r>
            <a:endParaRPr lang="en-US" alt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altLang="en-US" dirty="0" smtClean="0">
                <a:latin typeface="Arial" charset="0"/>
                <a:cs typeface="Arial" charset="0"/>
              </a:rPr>
              <a:t>Faire </a:t>
            </a:r>
            <a:r>
              <a:rPr lang="en-US" altLang="en-US" dirty="0" err="1" smtClean="0">
                <a:latin typeface="Arial" charset="0"/>
                <a:cs typeface="Arial" charset="0"/>
              </a:rPr>
              <a:t>connaître</a:t>
            </a:r>
            <a:r>
              <a:rPr lang="en-US" altLang="en-US" dirty="0" smtClean="0">
                <a:latin typeface="Arial" charset="0"/>
                <a:cs typeface="Arial" charset="0"/>
              </a:rPr>
              <a:t> </a:t>
            </a:r>
            <a:r>
              <a:rPr lang="en-US" altLang="en-US" dirty="0" err="1" smtClean="0">
                <a:latin typeface="Arial" charset="0"/>
                <a:cs typeface="Arial" charset="0"/>
              </a:rPr>
              <a:t>toutes</a:t>
            </a:r>
            <a:r>
              <a:rPr lang="en-US" altLang="en-US" dirty="0" smtClean="0">
                <a:latin typeface="Arial" charset="0"/>
                <a:cs typeface="Arial" charset="0"/>
              </a:rPr>
              <a:t> les </a:t>
            </a:r>
            <a:r>
              <a:rPr lang="en-US" altLang="en-US" dirty="0" err="1" smtClean="0">
                <a:latin typeface="Arial" charset="0"/>
                <a:cs typeface="Arial" charset="0"/>
              </a:rPr>
              <a:t>ressources</a:t>
            </a:r>
            <a:r>
              <a:rPr lang="en-US" altLang="en-US" dirty="0" smtClean="0">
                <a:latin typeface="Arial" charset="0"/>
                <a:cs typeface="Arial" charset="0"/>
              </a:rPr>
              <a:t> </a:t>
            </a:r>
            <a:r>
              <a:rPr lang="en-US" altLang="en-US" dirty="0" err="1" smtClean="0">
                <a:latin typeface="Arial" charset="0"/>
                <a:cs typeface="Arial" charset="0"/>
              </a:rPr>
              <a:t>disponibles</a:t>
            </a:r>
            <a:endParaRPr lang="fr-CA" sz="3200" dirty="0" smtClean="0"/>
          </a:p>
          <a:p>
            <a:pPr marL="274637" lvl="1" indent="0">
              <a:buNone/>
              <a:defRPr/>
            </a:pPr>
            <a:endParaRPr lang="fr-CA" sz="2800" dirty="0" smtClean="0"/>
          </a:p>
          <a:p>
            <a:pPr lvl="1">
              <a:defRPr/>
            </a:pPr>
            <a:endParaRPr lang="en-US" altLang="en-US" sz="2800" dirty="0">
              <a:latin typeface="Arial" charset="0"/>
              <a:cs typeface="Arial" charset="0"/>
            </a:endParaRPr>
          </a:p>
          <a:p>
            <a:endParaRPr lang="en-US" altLang="en-US" dirty="0" smtClean="0">
              <a:latin typeface="Arial" charset="0"/>
              <a:cs typeface="Arial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20</a:t>
            </a:fld>
            <a:endParaRPr lang="fr-FR" altLang="fr-FR"/>
          </a:p>
        </p:txBody>
      </p:sp>
      <p:pic>
        <p:nvPicPr>
          <p:cNvPr id="5" name="Picture 4" descr="Picture of a person speaking through a megaphone. Copyright is http://referencementalgerie.com/" title="person speaking throught megaphone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34672" y="5189587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357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516" y="260648"/>
            <a:ext cx="8712968" cy="648072"/>
          </a:xfrm>
        </p:spPr>
        <p:txBody>
          <a:bodyPr/>
          <a:lstStyle/>
          <a:p>
            <a:r>
              <a:rPr lang="fr-CA" sz="3600" dirty="0">
                <a:effectLst/>
              </a:rPr>
              <a:t>L</a:t>
            </a:r>
            <a:r>
              <a:rPr lang="fr-CA" sz="3600" dirty="0" smtClean="0">
                <a:effectLst/>
              </a:rPr>
              <a:t>’</a:t>
            </a:r>
            <a:r>
              <a:rPr lang="fr-CA" sz="3600" dirty="0" err="1" smtClean="0">
                <a:effectLst/>
              </a:rPr>
              <a:t>utlisation</a:t>
            </a:r>
            <a:r>
              <a:rPr lang="fr-CA" sz="3600" dirty="0" smtClean="0">
                <a:effectLst/>
              </a:rPr>
              <a:t> des technologies</a:t>
            </a:r>
            <a:endParaRPr lang="en-US" sz="36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00808"/>
            <a:ext cx="8229600" cy="4104456"/>
          </a:xfrm>
        </p:spPr>
        <p:txBody>
          <a:bodyPr/>
          <a:lstStyle/>
          <a:p>
            <a:pPr lvl="0">
              <a:spcBef>
                <a:spcPts val="1800"/>
              </a:spcBef>
            </a:pPr>
            <a:r>
              <a:rPr lang="en-US" dirty="0" smtClean="0">
                <a:latin typeface="Arial" charset="0"/>
                <a:cs typeface="Arial" charset="0"/>
              </a:rPr>
              <a:t>Utiliser des technologies simples</a:t>
            </a:r>
          </a:p>
          <a:p>
            <a:pPr lvl="0">
              <a:spcBef>
                <a:spcPts val="1800"/>
              </a:spcBef>
            </a:pPr>
            <a:r>
              <a:rPr lang="fr-CA" dirty="0">
                <a:latin typeface="Arial" charset="0"/>
                <a:cs typeface="Arial" charset="0"/>
              </a:rPr>
              <a:t>Utiliser des technologies qui ont un objectif pédagogique</a:t>
            </a:r>
            <a:endParaRPr lang="en-US" dirty="0">
              <a:latin typeface="Arial" charset="0"/>
              <a:cs typeface="Arial" charset="0"/>
            </a:endParaRPr>
          </a:p>
          <a:p>
            <a:pPr lvl="0">
              <a:spcBef>
                <a:spcPts val="1800"/>
              </a:spcBef>
            </a:pPr>
            <a:r>
              <a:rPr lang="fr-FR" dirty="0" smtClean="0">
                <a:latin typeface="Arial" charset="0"/>
                <a:cs typeface="Arial" charset="0"/>
              </a:rPr>
              <a:t>Ne </a:t>
            </a:r>
            <a:r>
              <a:rPr lang="fr-FR" dirty="0">
                <a:latin typeface="Arial" charset="0"/>
                <a:cs typeface="Arial" charset="0"/>
              </a:rPr>
              <a:t>pas prendre pour acquis que les étudiants savent comment utiliser les technologies</a:t>
            </a:r>
          </a:p>
          <a:p>
            <a:pPr lvl="0"/>
            <a:endParaRPr lang="en-US" dirty="0" smtClean="0">
              <a:latin typeface="Arial" charset="0"/>
              <a:cs typeface="Arial" charset="0"/>
            </a:endParaRPr>
          </a:p>
          <a:p>
            <a:pPr lvl="0"/>
            <a:endParaRPr lang="fr-CA" sz="3200" dirty="0" smtClean="0"/>
          </a:p>
          <a:p>
            <a:pPr marL="274637" lvl="1" indent="0">
              <a:buNone/>
              <a:defRPr/>
            </a:pPr>
            <a:endParaRPr lang="fr-CA" sz="2800" dirty="0" smtClean="0"/>
          </a:p>
          <a:p>
            <a:pPr lvl="1">
              <a:defRPr/>
            </a:pPr>
            <a:endParaRPr lang="en-US" altLang="en-US" sz="2800" dirty="0">
              <a:latin typeface="Arial" charset="0"/>
              <a:cs typeface="Arial" charset="0"/>
            </a:endParaRPr>
          </a:p>
          <a:p>
            <a:endParaRPr lang="en-US" altLang="en-US" dirty="0" smtClean="0">
              <a:latin typeface="Arial" charset="0"/>
              <a:cs typeface="Arial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21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3388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36412"/>
          </a:xfrm>
        </p:spPr>
        <p:txBody>
          <a:bodyPr/>
          <a:lstStyle/>
          <a:p>
            <a:r>
              <a:rPr lang="en-US" sz="3600" dirty="0" smtClean="0">
                <a:effectLst/>
              </a:rPr>
              <a:t>Les </a:t>
            </a:r>
            <a:r>
              <a:rPr lang="en-US" sz="3600" dirty="0" err="1" smtClean="0">
                <a:effectLst/>
              </a:rPr>
              <a:t>politiques</a:t>
            </a:r>
            <a:r>
              <a:rPr lang="en-US" sz="3600" dirty="0" smtClean="0">
                <a:effectLst/>
              </a:rPr>
              <a:t> et la </a:t>
            </a:r>
            <a:r>
              <a:rPr lang="en-US" sz="3600" dirty="0" err="1" smtClean="0">
                <a:effectLst/>
              </a:rPr>
              <a:t>mise</a:t>
            </a:r>
            <a:r>
              <a:rPr lang="en-US" sz="3600" dirty="0" smtClean="0">
                <a:effectLst/>
              </a:rPr>
              <a:t> </a:t>
            </a:r>
            <a:r>
              <a:rPr lang="en-US" sz="3600" dirty="0" err="1" smtClean="0">
                <a:effectLst/>
              </a:rPr>
              <a:t>en</a:t>
            </a:r>
            <a:r>
              <a:rPr lang="en-US" sz="3600" dirty="0" smtClean="0">
                <a:effectLst/>
              </a:rPr>
              <a:t> oeuvre</a:t>
            </a:r>
            <a:endParaRPr lang="en-US" sz="44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4824536"/>
          </a:xfrm>
        </p:spPr>
        <p:txBody>
          <a:bodyPr/>
          <a:lstStyle/>
          <a:p>
            <a:pPr lvl="1">
              <a:lnSpc>
                <a:spcPct val="114000"/>
              </a:lnSpc>
            </a:pPr>
            <a:r>
              <a:rPr lang="en-US" altLang="en-US" sz="3600" dirty="0" err="1" smtClean="0">
                <a:latin typeface="Arial" charset="0"/>
                <a:cs typeface="Arial" charset="0"/>
              </a:rPr>
              <a:t>Une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politique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à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l’échelle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du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cégep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concernant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l’utilisation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de la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technologie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personnelle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en</a:t>
            </a:r>
            <a:r>
              <a:rPr lang="en-US" altLang="en-US" sz="3600" dirty="0" smtClean="0">
                <a:latin typeface="Arial" charset="0"/>
                <a:cs typeface="Arial" charset="0"/>
              </a:rPr>
              <a:t> </a:t>
            </a:r>
            <a:r>
              <a:rPr lang="en-US" altLang="en-US" sz="3600" dirty="0" err="1" smtClean="0">
                <a:latin typeface="Arial" charset="0"/>
                <a:cs typeface="Arial" charset="0"/>
              </a:rPr>
              <a:t>classe</a:t>
            </a:r>
            <a:endParaRPr lang="en-US" altLang="en-US" sz="3600" dirty="0" smtClean="0">
              <a:latin typeface="Arial" charset="0"/>
              <a:cs typeface="Arial" charset="0"/>
            </a:endParaRPr>
          </a:p>
          <a:p>
            <a:pPr lvl="1">
              <a:lnSpc>
                <a:spcPct val="114000"/>
              </a:lnSpc>
            </a:pPr>
            <a:endParaRPr lang="en-US" altLang="en-US" sz="3600" dirty="0">
              <a:latin typeface="Arial" charset="0"/>
              <a:cs typeface="Arial" charset="0"/>
            </a:endParaRPr>
          </a:p>
          <a:p>
            <a:pPr marL="274637" lvl="1" indent="0">
              <a:lnSpc>
                <a:spcPct val="114000"/>
              </a:lnSpc>
              <a:buNone/>
            </a:pPr>
            <a:endParaRPr lang="en-US" altLang="en-US" dirty="0" smtClean="0">
              <a:latin typeface="Arial" charset="0"/>
              <a:cs typeface="Arial" charset="0"/>
            </a:endParaRPr>
          </a:p>
          <a:p>
            <a:pPr marL="274637" lvl="1" indent="0">
              <a:lnSpc>
                <a:spcPct val="114000"/>
              </a:lnSpc>
              <a:buNone/>
            </a:pPr>
            <a:r>
              <a:rPr lang="en-US" altLang="en-US" dirty="0">
                <a:latin typeface="Arial" charset="0"/>
                <a:cs typeface="Arial" charset="0"/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22</a:t>
            </a:fld>
            <a:endParaRPr lang="fr-FR" altLang="fr-FR"/>
          </a:p>
        </p:txBody>
      </p:sp>
      <p:pic>
        <p:nvPicPr>
          <p:cNvPr id="2050" name="Picture 2" descr="Bonhommes travaillant ensemble pour compléter un casse-tête.&#10;Droits d'auteur : https://www.riskassur-hebdo.com/doc/assos2302.jpg&#10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46" y="3414924"/>
            <a:ext cx="4191509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11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36412"/>
          </a:xfrm>
        </p:spPr>
        <p:txBody>
          <a:bodyPr/>
          <a:lstStyle/>
          <a:p>
            <a:r>
              <a:rPr lang="en-US" sz="3600" dirty="0">
                <a:effectLst/>
              </a:rPr>
              <a:t>L</a:t>
            </a:r>
            <a:r>
              <a:rPr lang="en-US" sz="3600" dirty="0" smtClean="0">
                <a:effectLst/>
              </a:rPr>
              <a:t>es </a:t>
            </a:r>
            <a:r>
              <a:rPr lang="en-US" sz="3600" dirty="0" err="1" smtClean="0">
                <a:effectLst/>
              </a:rPr>
              <a:t>priorités</a:t>
            </a:r>
            <a:endParaRPr lang="en-US" sz="4400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178226"/>
            <a:ext cx="8507288" cy="4824536"/>
          </a:xfrm>
        </p:spPr>
        <p:txBody>
          <a:bodyPr/>
          <a:lstStyle/>
          <a:p>
            <a:pPr lvl="0">
              <a:lnSpc>
                <a:spcPct val="114000"/>
              </a:lnSpc>
            </a:pPr>
            <a:r>
              <a:rPr lang="en-US" altLang="en-US" dirty="0" err="1" smtClean="0">
                <a:latin typeface="Arial" charset="0"/>
                <a:cs typeface="Arial" charset="0"/>
              </a:rPr>
              <a:t>Améliorer</a:t>
            </a:r>
            <a:r>
              <a:rPr lang="en-US" altLang="en-US" dirty="0" smtClean="0">
                <a:latin typeface="Arial" charset="0"/>
                <a:cs typeface="Arial" charset="0"/>
              </a:rPr>
              <a:t> la </a:t>
            </a:r>
            <a:r>
              <a:rPr lang="en-US" altLang="en-US" dirty="0" err="1" smtClean="0">
                <a:latin typeface="Arial" charset="0"/>
                <a:cs typeface="Arial" charset="0"/>
              </a:rPr>
              <a:t>technologie</a:t>
            </a:r>
            <a:r>
              <a:rPr lang="en-US" altLang="en-US" dirty="0" smtClean="0">
                <a:latin typeface="Arial" charset="0"/>
                <a:cs typeface="Arial" charset="0"/>
              </a:rPr>
              <a:t> </a:t>
            </a:r>
            <a:r>
              <a:rPr lang="en-US" altLang="en-US" dirty="0" err="1" smtClean="0">
                <a:latin typeface="Arial" charset="0"/>
                <a:cs typeface="Arial" charset="0"/>
              </a:rPr>
              <a:t>dans</a:t>
            </a:r>
            <a:r>
              <a:rPr lang="en-US" altLang="en-US" dirty="0" smtClean="0">
                <a:latin typeface="Arial" charset="0"/>
                <a:cs typeface="Arial" charset="0"/>
              </a:rPr>
              <a:t> le </a:t>
            </a:r>
            <a:r>
              <a:rPr lang="en-US" altLang="en-US" dirty="0" err="1" smtClean="0">
                <a:latin typeface="Arial" charset="0"/>
                <a:cs typeface="Arial" charset="0"/>
              </a:rPr>
              <a:t>cégep</a:t>
            </a:r>
            <a:endParaRPr lang="en-US" altLang="en-US" dirty="0" smtClean="0">
              <a:latin typeface="Arial" charset="0"/>
              <a:cs typeface="Arial" charset="0"/>
            </a:endParaRPr>
          </a:p>
          <a:p>
            <a:pPr lvl="1">
              <a:lnSpc>
                <a:spcPct val="114000"/>
              </a:lnSpc>
            </a:pPr>
            <a:r>
              <a:rPr lang="en-US" altLang="en-US" dirty="0" err="1" smtClean="0">
                <a:latin typeface="Arial" charset="0"/>
                <a:cs typeface="Arial" charset="0"/>
              </a:rPr>
              <a:t>Projecteurs</a:t>
            </a:r>
            <a:r>
              <a:rPr lang="en-US" altLang="en-US" dirty="0" smtClean="0">
                <a:latin typeface="Arial" charset="0"/>
                <a:cs typeface="Arial" charset="0"/>
              </a:rPr>
              <a:t> </a:t>
            </a:r>
          </a:p>
          <a:p>
            <a:pPr lvl="1">
              <a:lnSpc>
                <a:spcPct val="114000"/>
              </a:lnSpc>
            </a:pPr>
            <a:r>
              <a:rPr lang="en-US" altLang="en-US" dirty="0" err="1" smtClean="0">
                <a:latin typeface="Arial" charset="0"/>
                <a:cs typeface="Arial" charset="0"/>
              </a:rPr>
              <a:t>Ordinateurs</a:t>
            </a:r>
            <a:endParaRPr lang="en-US" altLang="en-US" dirty="0" smtClean="0">
              <a:latin typeface="Arial" charset="0"/>
              <a:cs typeface="Arial" charset="0"/>
            </a:endParaRPr>
          </a:p>
          <a:p>
            <a:pPr lvl="1">
              <a:lnSpc>
                <a:spcPct val="114000"/>
              </a:lnSpc>
            </a:pPr>
            <a:r>
              <a:rPr lang="en-US" altLang="en-US" dirty="0" smtClean="0">
                <a:latin typeface="Arial" charset="0"/>
                <a:cs typeface="Arial" charset="0"/>
              </a:rPr>
              <a:t>Internet sans-fil</a:t>
            </a:r>
          </a:p>
          <a:p>
            <a:pPr>
              <a:lnSpc>
                <a:spcPct val="114000"/>
              </a:lnSpc>
            </a:pPr>
            <a:r>
              <a:rPr lang="en-US" altLang="en-US" dirty="0" smtClean="0">
                <a:latin typeface="Arial" charset="0"/>
                <a:cs typeface="Arial" charset="0"/>
              </a:rPr>
              <a:t>Assurer </a:t>
            </a:r>
            <a:r>
              <a:rPr lang="en-US" altLang="en-US" dirty="0" err="1" smtClean="0">
                <a:latin typeface="Arial" charset="0"/>
                <a:cs typeface="Arial" charset="0"/>
              </a:rPr>
              <a:t>l’accès</a:t>
            </a:r>
            <a:r>
              <a:rPr lang="en-US" altLang="en-US" dirty="0" smtClean="0">
                <a:latin typeface="Arial" charset="0"/>
                <a:cs typeface="Arial" charset="0"/>
              </a:rPr>
              <a:t> à </a:t>
            </a:r>
            <a:r>
              <a:rPr lang="en-US" altLang="en-US" dirty="0" err="1" smtClean="0">
                <a:latin typeface="Arial" charset="0"/>
                <a:cs typeface="Arial" charset="0"/>
              </a:rPr>
              <a:t>certains</a:t>
            </a:r>
            <a:r>
              <a:rPr lang="en-US" altLang="en-US" dirty="0" smtClean="0">
                <a:latin typeface="Arial" charset="0"/>
                <a:cs typeface="Arial" charset="0"/>
              </a:rPr>
              <a:t> </a:t>
            </a:r>
            <a:r>
              <a:rPr lang="en-US" altLang="en-US" dirty="0" err="1" smtClean="0">
                <a:latin typeface="Arial" charset="0"/>
                <a:cs typeface="Arial" charset="0"/>
              </a:rPr>
              <a:t>logiciels</a:t>
            </a:r>
            <a:endParaRPr lang="en-US" altLang="en-US" dirty="0" smtClean="0">
              <a:latin typeface="Arial" charset="0"/>
              <a:cs typeface="Arial" charset="0"/>
            </a:endParaRPr>
          </a:p>
          <a:p>
            <a:pPr lvl="1">
              <a:lnSpc>
                <a:spcPct val="114000"/>
              </a:lnSpc>
            </a:pPr>
            <a:r>
              <a:rPr lang="en-US" altLang="en-US" dirty="0" err="1" smtClean="0">
                <a:latin typeface="Arial" charset="0"/>
                <a:cs typeface="Arial" charset="0"/>
              </a:rPr>
              <a:t>Spécifiques</a:t>
            </a:r>
            <a:r>
              <a:rPr lang="en-US" altLang="en-US" dirty="0" smtClean="0">
                <a:latin typeface="Arial" charset="0"/>
                <a:cs typeface="Arial" charset="0"/>
              </a:rPr>
              <a:t> à </a:t>
            </a:r>
            <a:r>
              <a:rPr lang="en-US" altLang="en-US" dirty="0" err="1" smtClean="0">
                <a:latin typeface="Arial" charset="0"/>
                <a:cs typeface="Arial" charset="0"/>
              </a:rPr>
              <a:t>certains</a:t>
            </a:r>
            <a:r>
              <a:rPr lang="en-US" altLang="en-US" dirty="0" smtClean="0">
                <a:latin typeface="Arial" charset="0"/>
                <a:cs typeface="Arial" charset="0"/>
              </a:rPr>
              <a:t> </a:t>
            </a:r>
            <a:r>
              <a:rPr lang="en-US" altLang="en-US" dirty="0" err="1" smtClean="0">
                <a:latin typeface="Arial" charset="0"/>
                <a:cs typeface="Arial" charset="0"/>
              </a:rPr>
              <a:t>programmes</a:t>
            </a:r>
            <a:endParaRPr lang="en-US" altLang="en-US" dirty="0" smtClean="0">
              <a:latin typeface="Arial" charset="0"/>
              <a:cs typeface="Arial" charset="0"/>
            </a:endParaRPr>
          </a:p>
          <a:p>
            <a:pPr lvl="1">
              <a:lnSpc>
                <a:spcPct val="114000"/>
              </a:lnSpc>
            </a:pPr>
            <a:r>
              <a:rPr lang="en-US" altLang="en-US" dirty="0" err="1" smtClean="0">
                <a:latin typeface="Arial" charset="0"/>
                <a:cs typeface="Arial" charset="0"/>
              </a:rPr>
              <a:t>Logiciels</a:t>
            </a:r>
            <a:r>
              <a:rPr lang="en-US" altLang="en-US" dirty="0" smtClean="0">
                <a:latin typeface="Arial" charset="0"/>
                <a:cs typeface="Arial" charset="0"/>
              </a:rPr>
              <a:t> </a:t>
            </a:r>
            <a:r>
              <a:rPr lang="en-US" altLang="en-US" dirty="0" err="1" smtClean="0">
                <a:latin typeface="Arial" charset="0"/>
                <a:cs typeface="Arial" charset="0"/>
              </a:rPr>
              <a:t>communs</a:t>
            </a:r>
            <a:r>
              <a:rPr lang="en-US" altLang="en-US" dirty="0" smtClean="0">
                <a:latin typeface="Arial" charset="0"/>
                <a:cs typeface="Arial" charset="0"/>
              </a:rPr>
              <a:t> (</a:t>
            </a:r>
            <a:r>
              <a:rPr lang="en-US" altLang="en-US" dirty="0" err="1" smtClean="0">
                <a:latin typeface="Arial" charset="0"/>
                <a:cs typeface="Arial" charset="0"/>
              </a:rPr>
              <a:t>LanSchool</a:t>
            </a:r>
            <a:r>
              <a:rPr lang="en-US" altLang="en-US" dirty="0" smtClean="0">
                <a:latin typeface="Arial" charset="0"/>
                <a:cs typeface="Arial" charset="0"/>
              </a:rPr>
              <a:t>, Office 365, Moodle)</a:t>
            </a:r>
          </a:p>
          <a:p>
            <a:pPr lvl="1">
              <a:lnSpc>
                <a:spcPct val="114000"/>
              </a:lnSpc>
            </a:pPr>
            <a:endParaRPr lang="en-US" altLang="en-US" dirty="0" smtClean="0">
              <a:latin typeface="Arial" charset="0"/>
              <a:cs typeface="Arial" charset="0"/>
            </a:endParaRPr>
          </a:p>
          <a:p>
            <a:pPr marL="274637" lvl="1" indent="0">
              <a:lnSpc>
                <a:spcPct val="114000"/>
              </a:lnSpc>
              <a:buNone/>
            </a:pPr>
            <a:r>
              <a:rPr lang="en-US" altLang="en-US" dirty="0">
                <a:latin typeface="Arial" charset="0"/>
                <a:cs typeface="Arial" charset="0"/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23</a:t>
            </a:fld>
            <a:endParaRPr lang="fr-FR" altLang="fr-FR"/>
          </a:p>
        </p:txBody>
      </p:sp>
      <p:pic>
        <p:nvPicPr>
          <p:cNvPr id="5" name="Picture 2" descr="Picture of a computer screen with a keyboard in front of it and a mouse beside the keyboard. Copyright is http://www.clipartpanda.com/categories/computer-clip-art-free-downlo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294350"/>
            <a:ext cx="1577167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15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7544" y="3648074"/>
            <a:ext cx="8208911" cy="1228726"/>
          </a:xfrm>
        </p:spPr>
        <p:txBody>
          <a:bodyPr/>
          <a:lstStyle/>
          <a:p>
            <a:r>
              <a:rPr lang="fr-CA" sz="4000" dirty="0" smtClean="0">
                <a:solidFill>
                  <a:srgbClr val="0033CC"/>
                </a:solidFill>
              </a:rPr>
              <a:t>Pistes de recherche</a:t>
            </a:r>
            <a:endParaRPr lang="en-CA" sz="4000" dirty="0">
              <a:solidFill>
                <a:srgbClr val="0033CC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29650" y="6469063"/>
            <a:ext cx="514350" cy="269875"/>
          </a:xfrm>
        </p:spPr>
        <p:txBody>
          <a:bodyPr/>
          <a:lstStyle/>
          <a:p>
            <a:fld id="{F20E6D83-4CEC-487E-8C1A-6B6CD7FF6AE9}" type="slidenum">
              <a:rPr lang="fr-CA" smtClean="0"/>
              <a:pPr/>
              <a:t>24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8224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84213"/>
          </a:xfrm>
        </p:spPr>
        <p:txBody>
          <a:bodyPr/>
          <a:lstStyle/>
          <a:p>
            <a:r>
              <a:rPr lang="fr-CA" dirty="0" smtClean="0">
                <a:effectLst/>
              </a:rPr>
              <a:t>Recherches futures</a:t>
            </a:r>
            <a:endParaRPr lang="fr-CA" dirty="0">
              <a:effectLst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4888200"/>
          </a:xfrm>
        </p:spPr>
        <p:txBody>
          <a:bodyPr/>
          <a:lstStyle/>
          <a:p>
            <a:pPr>
              <a:lnSpc>
                <a:spcPct val="114000"/>
              </a:lnSpc>
            </a:pPr>
            <a:r>
              <a:rPr lang="fr-FR" sz="2800" dirty="0" smtClean="0"/>
              <a:t>Existe-il un lien entre les stratégies pédagogiques d’un enseignant et son utilisation des technologies?</a:t>
            </a:r>
          </a:p>
          <a:p>
            <a:pPr>
              <a:lnSpc>
                <a:spcPct val="114000"/>
              </a:lnSpc>
            </a:pPr>
            <a:r>
              <a:rPr lang="fr-FR" sz="2800" dirty="0" smtClean="0"/>
              <a:t>Pourquoi certaines technologies étaient-elles plus populaires auprès des étudiants et des enseignants?</a:t>
            </a:r>
          </a:p>
          <a:p>
            <a:pPr>
              <a:lnSpc>
                <a:spcPct val="114000"/>
              </a:lnSpc>
            </a:pPr>
            <a:r>
              <a:rPr lang="fr-FR" sz="2800" dirty="0" smtClean="0"/>
              <a:t>Si les enseignants et les étudiants s’entendent sur l’utilisation des technologies,</a:t>
            </a:r>
          </a:p>
          <a:p>
            <a:pPr lvl="1">
              <a:lnSpc>
                <a:spcPct val="114000"/>
              </a:lnSpc>
            </a:pPr>
            <a:r>
              <a:rPr lang="fr-FR" sz="2400" dirty="0"/>
              <a:t>les étudiants </a:t>
            </a:r>
            <a:r>
              <a:rPr lang="fr-FR" sz="2400" dirty="0" smtClean="0"/>
              <a:t>seront-ils plus impliqués dans le cours?</a:t>
            </a:r>
          </a:p>
          <a:p>
            <a:pPr lvl="1">
              <a:lnSpc>
                <a:spcPct val="114000"/>
              </a:lnSpc>
            </a:pPr>
            <a:r>
              <a:rPr lang="fr-FR" sz="2400" dirty="0" smtClean="0"/>
              <a:t>les </a:t>
            </a:r>
            <a:r>
              <a:rPr lang="fr-FR" sz="2400" dirty="0"/>
              <a:t>étudiants </a:t>
            </a:r>
            <a:r>
              <a:rPr lang="fr-FR" sz="2400" dirty="0" smtClean="0"/>
              <a:t>obtiendront-ils de meilleurs notes?</a:t>
            </a:r>
          </a:p>
          <a:p>
            <a:endParaRPr lang="fr-FR" sz="3200" dirty="0"/>
          </a:p>
          <a:p>
            <a:endParaRPr lang="fr-CA" sz="3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25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4424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92546"/>
            <a:ext cx="8229600" cy="684213"/>
          </a:xfrm>
        </p:spPr>
        <p:txBody>
          <a:bodyPr/>
          <a:lstStyle/>
          <a:p>
            <a:r>
              <a:rPr lang="fr-CA" dirty="0" smtClean="0">
                <a:effectLst/>
              </a:rPr>
              <a:t>Remerciements</a:t>
            </a:r>
            <a:endParaRPr lang="fr-CA" dirty="0">
              <a:effectLst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79512" y="1340768"/>
            <a:ext cx="8686800" cy="4752528"/>
          </a:xfrm>
        </p:spPr>
        <p:txBody>
          <a:bodyPr/>
          <a:lstStyle/>
          <a:p>
            <a:r>
              <a:rPr lang="fr-CA" dirty="0" smtClean="0"/>
              <a:t>Merci aux deux organismes qui ont financé ce projet</a:t>
            </a:r>
          </a:p>
          <a:p>
            <a:pPr lvl="1"/>
            <a:r>
              <a:rPr lang="fr-CA" sz="2800" dirty="0"/>
              <a:t>Fonds de recherche du Québec – Société et culture (</a:t>
            </a:r>
            <a:r>
              <a:rPr lang="fr-CA" sz="2800" dirty="0" smtClean="0"/>
              <a:t>FRQSC)</a:t>
            </a:r>
          </a:p>
          <a:p>
            <a:pPr lvl="1"/>
            <a:r>
              <a:rPr lang="fr-FR" sz="2800" dirty="0"/>
              <a:t>Ministère de l'Éducation et de l'Enseignement </a:t>
            </a:r>
            <a:r>
              <a:rPr lang="fr-FR" sz="2800" dirty="0" smtClean="0"/>
              <a:t>supérieur (MEES)</a:t>
            </a:r>
            <a:endParaRPr lang="fr-CA" sz="2800" dirty="0" smtClean="0"/>
          </a:p>
          <a:p>
            <a:r>
              <a:rPr lang="fr-CA" dirty="0" smtClean="0"/>
              <a:t>Merci aux deux cégeps participants</a:t>
            </a:r>
          </a:p>
          <a:p>
            <a:pPr lvl="1"/>
            <a:r>
              <a:rPr lang="fr-CA" sz="2800" dirty="0" smtClean="0"/>
              <a:t>Collège Dawson</a:t>
            </a:r>
          </a:p>
          <a:p>
            <a:pPr lvl="1"/>
            <a:r>
              <a:rPr lang="fr-CA" sz="2800" dirty="0" smtClean="0"/>
              <a:t>Cégep André-</a:t>
            </a:r>
            <a:r>
              <a:rPr lang="fr-CA" sz="2800" dirty="0" err="1" smtClean="0"/>
              <a:t>Laurendeau</a:t>
            </a:r>
            <a:endParaRPr lang="fr-CA" sz="28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26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4906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84213"/>
          </a:xfrm>
        </p:spPr>
        <p:txBody>
          <a:bodyPr/>
          <a:lstStyle/>
          <a:p>
            <a:r>
              <a:rPr lang="fr-CA" sz="6000" dirty="0" smtClean="0">
                <a:effectLst/>
              </a:rPr>
              <a:t>Questions?</a:t>
            </a:r>
            <a:endParaRPr lang="fr-CA" sz="600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C84F0D0-9B52-4DAC-9FAE-95A5440E5A6E}" type="slidenum">
              <a:rPr lang="fr-FR" altLang="fr-FR" smtClean="0"/>
              <a:pPr>
                <a:defRPr/>
              </a:pPr>
              <a:t>27</a:t>
            </a:fld>
            <a:endParaRPr lang="fr-FR" altLang="fr-FR"/>
          </a:p>
        </p:txBody>
      </p:sp>
      <p:pic>
        <p:nvPicPr>
          <p:cNvPr id="5" name="Picture 4" descr="Picture of a cartoon man leaning on a question mark.Copyright is https://technovation10.wordpress.com/category/general-events/brainstorm/" title="Cartoon man leaning on a question mark"/>
          <p:cNvPicPr>
            <a:picLocks noGrp="1"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5472" y="1412776"/>
            <a:ext cx="3933056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57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-100012"/>
            <a:ext cx="8229600" cy="1247330"/>
          </a:xfrm>
        </p:spPr>
        <p:txBody>
          <a:bodyPr/>
          <a:lstStyle/>
          <a:p>
            <a:pPr>
              <a:defRPr/>
            </a:pPr>
            <a:r>
              <a:rPr lang="en-US" altLang="en-US" sz="3600" dirty="0">
                <a:effectLst/>
                <a:latin typeface="Arial" charset="0"/>
                <a:cs typeface="Arial" charset="0"/>
              </a:rPr>
              <a:t/>
            </a:r>
            <a:br>
              <a:rPr lang="en-US" altLang="en-US" sz="3600" dirty="0">
                <a:effectLst/>
                <a:latin typeface="Arial" charset="0"/>
                <a:cs typeface="Arial" charset="0"/>
              </a:rPr>
            </a:br>
            <a:r>
              <a:rPr lang="en-US" altLang="en-US" sz="3600" dirty="0" smtClean="0">
                <a:effectLst/>
                <a:latin typeface="Arial" charset="0"/>
                <a:cs typeface="Arial" charset="0"/>
              </a:rPr>
              <a:t>Pour plus </a:t>
            </a:r>
            <a:r>
              <a:rPr lang="en-US" altLang="en-US" sz="3600" dirty="0" err="1" smtClean="0">
                <a:effectLst/>
                <a:latin typeface="Arial" charset="0"/>
                <a:cs typeface="Arial" charset="0"/>
              </a:rPr>
              <a:t>d’information</a:t>
            </a:r>
            <a:endParaRPr lang="en-US" altLang="en-US" sz="3600" dirty="0" smtClean="0">
              <a:effectLst/>
              <a:latin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328" y="1700808"/>
            <a:ext cx="8157344" cy="3888432"/>
          </a:xfrm>
        </p:spPr>
        <p:txBody>
          <a:bodyPr>
            <a:noAutofit/>
          </a:bodyPr>
          <a:lstStyle/>
          <a:p>
            <a:pPr marL="0" indent="0" algn="ctr">
              <a:spcAft>
                <a:spcPts val="0"/>
              </a:spcAft>
              <a:buNone/>
              <a:defRPr/>
            </a:pPr>
            <a:r>
              <a:rPr lang="en-US" sz="2800" dirty="0" err="1" smtClean="0">
                <a:solidFill>
                  <a:schemeClr val="bg2">
                    <a:lumMod val="25000"/>
                  </a:schemeClr>
                </a:solidFill>
              </a:rPr>
              <a:t>Réseau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</a:rPr>
              <a:t> de </a:t>
            </a:r>
            <a:r>
              <a:rPr lang="en-US" sz="2800" dirty="0" err="1" smtClean="0">
                <a:solidFill>
                  <a:schemeClr val="bg2">
                    <a:lumMod val="25000"/>
                  </a:schemeClr>
                </a:solidFill>
              </a:rPr>
              <a:t>recherche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</a:rPr>
              <a:t> Adaptech</a:t>
            </a:r>
            <a:endParaRPr lang="en-US" sz="28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 algn="ctr">
              <a:spcAft>
                <a:spcPts val="0"/>
              </a:spcAft>
              <a:buNone/>
              <a:defRPr/>
            </a:pPr>
            <a:r>
              <a:rPr lang="en-US" sz="2400" u="sng" dirty="0" smtClean="0">
                <a:solidFill>
                  <a:schemeClr val="bg2">
                    <a:lumMod val="25000"/>
                  </a:schemeClr>
                </a:solidFill>
                <a:hlinkClick r:id="rId3"/>
              </a:rPr>
              <a:t>www.adaptech.org</a:t>
            </a:r>
            <a:endParaRPr lang="en-US" sz="2400" u="sng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357188" lvl="1" indent="0" algn="ctr">
              <a:buNone/>
              <a:defRPr/>
            </a:pPr>
            <a:endParaRPr lang="en-US" sz="16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0" indent="0" algn="ctr">
              <a:spcAft>
                <a:spcPts val="0"/>
              </a:spcAft>
              <a:buNone/>
              <a:defRPr/>
            </a:pP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</a:rPr>
              <a:t>Laura King</a:t>
            </a:r>
          </a:p>
          <a:p>
            <a:pPr marL="0" indent="0" algn="ctr">
              <a:spcAft>
                <a:spcPts val="0"/>
              </a:spcAft>
              <a:buNone/>
              <a:defRPr/>
            </a:pPr>
            <a:r>
              <a:rPr lang="en-CA" sz="2400" u="sng" dirty="0">
                <a:hlinkClick r:id="rId4"/>
              </a:rPr>
              <a:t>laura.king@claurendeau.qc.ca</a:t>
            </a:r>
            <a:endParaRPr lang="en-CA" sz="2400" u="sng" dirty="0"/>
          </a:p>
          <a:p>
            <a:pPr marL="0" indent="0" algn="ctr">
              <a:spcAft>
                <a:spcPts val="0"/>
              </a:spcAft>
              <a:buNone/>
              <a:defRPr/>
            </a:pPr>
            <a:endParaRPr lang="en-CA" sz="1600" dirty="0"/>
          </a:p>
          <a:p>
            <a:pPr marL="0" indent="0" algn="ctr">
              <a:spcAft>
                <a:spcPts val="0"/>
              </a:spcAft>
              <a:buNone/>
              <a:defRPr/>
            </a:pP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</a:rPr>
              <a:t>Catherine Fichten</a:t>
            </a:r>
          </a:p>
          <a:p>
            <a:pPr marL="0" indent="0" algn="ctr">
              <a:spcAft>
                <a:spcPts val="0"/>
              </a:spcAft>
              <a:buNone/>
              <a:defRPr/>
            </a:pPr>
            <a:r>
              <a:rPr lang="en-US" sz="2400" u="sng" dirty="0" smtClean="0">
                <a:solidFill>
                  <a:schemeClr val="bg2">
                    <a:lumMod val="25000"/>
                  </a:schemeClr>
                </a:solidFill>
                <a:hlinkClick r:id="rId5"/>
              </a:rPr>
              <a:t>catherine.fichten@mcgill.ca</a:t>
            </a:r>
            <a:endParaRPr lang="en-US" sz="2400" u="sng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3600">
                <a:solidFill>
                  <a:srgbClr val="072C62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ts val="5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3400">
                <a:solidFill>
                  <a:srgbClr val="072C62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ts val="5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3200">
                <a:solidFill>
                  <a:srgbClr val="072C62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ts val="4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3000">
                <a:solidFill>
                  <a:srgbClr val="072C62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ts val="300"/>
              </a:spcBef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>
                <a:solidFill>
                  <a:srgbClr val="072C62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906B33E-309E-4877-984F-99AB690F1E92}" type="slidenum">
              <a:rPr lang="fr-CA" altLang="en-US" sz="1400" smtClean="0">
                <a:solidFill>
                  <a:srgbClr val="0033CC"/>
                </a:solidFill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fr-CA" altLang="en-US" sz="1400" smtClean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9970</TotalTime>
  <Words>1525</Words>
  <Application>Microsoft Office PowerPoint</Application>
  <PresentationFormat>On-screen Show (4:3)</PresentationFormat>
  <Paragraphs>256</Paragraphs>
  <Slides>28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Origine</vt:lpstr>
      <vt:lpstr>Worksheet</vt:lpstr>
      <vt:lpstr>Les perspectives des étudiants et des professeurs sur l’excellence dans l’utilisation des TIC et du cyberapprentissage au collégial  </vt:lpstr>
      <vt:lpstr>Équipe</vt:lpstr>
      <vt:lpstr>Équipe</vt:lpstr>
      <vt:lpstr>Ordre du jour</vt:lpstr>
      <vt:lpstr>Objectifs</vt:lpstr>
      <vt:lpstr>Les grandes lignes</vt:lpstr>
      <vt:lpstr>Méthodologie</vt:lpstr>
      <vt:lpstr>Résultats, retombées et applicabilités</vt:lpstr>
      <vt:lpstr>Phase 1: Sondage des étudiants</vt:lpstr>
      <vt:lpstr>Phase 1: J’aime les cours où les professeurs utilisent des TIC</vt:lpstr>
      <vt:lpstr>Phase 1: Matériel de cours rendu disponible en ligne par mes professeurs</vt:lpstr>
      <vt:lpstr>Phase 2 : entrevues avec les professeurs</vt:lpstr>
      <vt:lpstr>Phase 2: Questions d’entrevue</vt:lpstr>
      <vt:lpstr>Phase 3 : la comparaison des perspectives</vt:lpstr>
      <vt:lpstr>Phase 3: Comparaison des points de vue des étudiants et des professeurs</vt:lpstr>
      <vt:lpstr>Points de vue des étudiants : Utilisation des technologies personnelles en classe</vt:lpstr>
      <vt:lpstr>Limites de l’étude</vt:lpstr>
      <vt:lpstr>Contribution à l’avancement des connaissances</vt:lpstr>
      <vt:lpstr>Pistes de solutions</vt:lpstr>
      <vt:lpstr>La formation </vt:lpstr>
      <vt:lpstr>L’utlisation des technologies</vt:lpstr>
      <vt:lpstr>Les politiques et la mise en oeuvre</vt:lpstr>
      <vt:lpstr>Les priorités</vt:lpstr>
      <vt:lpstr>Pistes de recherche</vt:lpstr>
      <vt:lpstr>Recherches futures</vt:lpstr>
      <vt:lpstr>Remerciements</vt:lpstr>
      <vt:lpstr>Questions?</vt:lpstr>
      <vt:lpstr> Pour plus d’information</vt:lpstr>
    </vt:vector>
  </TitlesOfParts>
  <Company>TRADINTEK - Services linguistiques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TRA6053 - Méthodologie et outils de la localisation II</dc:title>
  <dc:creator>Christian Mayer</dc:creator>
  <cp:lastModifiedBy>Admin</cp:lastModifiedBy>
  <cp:revision>858</cp:revision>
  <cp:lastPrinted>2017-10-19T17:27:07Z</cp:lastPrinted>
  <dcterms:created xsi:type="dcterms:W3CDTF">2002-08-29T15:31:57Z</dcterms:created>
  <dcterms:modified xsi:type="dcterms:W3CDTF">2018-01-08T19:07:35Z</dcterms:modified>
</cp:coreProperties>
</file>